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A5D_30AE789B.xml" ContentType="application/vnd.ms-powerpoint.comments+xml"/>
  <Override PartName="/ppt/comments/modernComment_A47_9B7B1493.xml" ContentType="application/vnd.ms-powerpoint.comments+xml"/>
  <Override PartName="/ppt/comments/modernComment_A60_BD2B336E.xml" ContentType="application/vnd.ms-powerpoint.comments+xml"/>
  <Override PartName="/ppt/comments/modernComment_A64_DA4FAE2E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1" r:id="rId2"/>
    <p:sldId id="2605" r:id="rId3"/>
    <p:sldId id="2606" r:id="rId4"/>
    <p:sldId id="2668" r:id="rId5"/>
    <p:sldId id="2669" r:id="rId6"/>
    <p:sldId id="2670" r:id="rId7"/>
    <p:sldId id="2602" r:id="rId8"/>
    <p:sldId id="2671" r:id="rId9"/>
    <p:sldId id="2672" r:id="rId10"/>
    <p:sldId id="2604" r:id="rId11"/>
    <p:sldId id="2673" r:id="rId12"/>
    <p:sldId id="2674" r:id="rId13"/>
    <p:sldId id="2667" r:id="rId14"/>
    <p:sldId id="2666" r:id="rId15"/>
    <p:sldId id="2663" r:id="rId16"/>
    <p:sldId id="2616" r:id="rId17"/>
    <p:sldId id="2664" r:id="rId18"/>
    <p:sldId id="2639" r:id="rId19"/>
    <p:sldId id="2665" r:id="rId20"/>
    <p:sldId id="2650" r:id="rId21"/>
    <p:sldId id="2647" r:id="rId22"/>
    <p:sldId id="2649" r:id="rId23"/>
    <p:sldId id="2651" r:id="rId24"/>
    <p:sldId id="2653" r:id="rId25"/>
    <p:sldId id="2631" r:id="rId26"/>
    <p:sldId id="2655" r:id="rId27"/>
    <p:sldId id="2656" r:id="rId28"/>
    <p:sldId id="2654" r:id="rId29"/>
    <p:sldId id="2660" r:id="rId30"/>
    <p:sldId id="2658" r:id="rId31"/>
    <p:sldId id="2659" r:id="rId32"/>
    <p:sldId id="2662" r:id="rId33"/>
    <p:sldId id="2675" r:id="rId34"/>
    <p:sldId id="2676" r:id="rId35"/>
    <p:sldId id="2586" r:id="rId36"/>
    <p:sldId id="2587" r:id="rId37"/>
    <p:sldId id="2588" r:id="rId38"/>
    <p:sldId id="2589" r:id="rId39"/>
    <p:sldId id="2576" r:id="rId40"/>
    <p:sldId id="2590" r:id="rId41"/>
    <p:sldId id="2577" r:id="rId42"/>
    <p:sldId id="2591" r:id="rId43"/>
    <p:sldId id="2592" r:id="rId44"/>
    <p:sldId id="2593" r:id="rId45"/>
    <p:sldId id="2594" r:id="rId46"/>
    <p:sldId id="2595" r:id="rId47"/>
    <p:sldId id="2596" r:id="rId4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rações de crédito no estado de Pernambuco: Leis, contratos e limites" id="{784E87EE-2674-4D08-A3BC-5098E7B0AF99}">
          <p14:sldIdLst>
            <p14:sldId id="2561"/>
            <p14:sldId id="2605"/>
            <p14:sldId id="2606"/>
            <p14:sldId id="2668"/>
            <p14:sldId id="2669"/>
            <p14:sldId id="2670"/>
            <p14:sldId id="2602"/>
            <p14:sldId id="2671"/>
            <p14:sldId id="2672"/>
            <p14:sldId id="2604"/>
            <p14:sldId id="2673"/>
            <p14:sldId id="2674"/>
            <p14:sldId id="2667"/>
            <p14:sldId id="2666"/>
            <p14:sldId id="2663"/>
            <p14:sldId id="2616"/>
            <p14:sldId id="2664"/>
            <p14:sldId id="2639"/>
            <p14:sldId id="2665"/>
            <p14:sldId id="2650"/>
            <p14:sldId id="2647"/>
            <p14:sldId id="2649"/>
            <p14:sldId id="2651"/>
            <p14:sldId id="2653"/>
            <p14:sldId id="2631"/>
            <p14:sldId id="2655"/>
            <p14:sldId id="2656"/>
            <p14:sldId id="2654"/>
            <p14:sldId id="2660"/>
            <p14:sldId id="2658"/>
            <p14:sldId id="2659"/>
            <p14:sldId id="2662"/>
            <p14:sldId id="2675"/>
            <p14:sldId id="2676"/>
            <p14:sldId id="2586"/>
            <p14:sldId id="2587"/>
            <p14:sldId id="2588"/>
            <p14:sldId id="2589"/>
            <p14:sldId id="2576"/>
            <p14:sldId id="2590"/>
            <p14:sldId id="2577"/>
            <p14:sldId id="2591"/>
            <p14:sldId id="2592"/>
            <p14:sldId id="2593"/>
            <p14:sldId id="2594"/>
            <p14:sldId id="2595"/>
            <p14:sldId id="2596"/>
          </p14:sldIdLst>
        </p14:section>
        <p14:section name="Conclusão" id="{81CA7C28-8E82-4866-8EBF-17454108313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0A52F2-BD8A-9C59-7D55-AB264225C9ED}" name="Alexandre Vasconcelos" initials="AV" userId="fa42006a8725cf5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4B67"/>
    <a:srgbClr val="959EBB"/>
    <a:srgbClr val="ABCBEC"/>
    <a:srgbClr val="A8CCEE"/>
    <a:srgbClr val="A5CDF0"/>
    <a:srgbClr val="F58F67"/>
    <a:srgbClr val="D8F5D7"/>
    <a:srgbClr val="80B2D4"/>
    <a:srgbClr val="3E7F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8BFFAB-E141-4E3C-85FA-63CD2D0C5906}" v="631" dt="2025-05-25T18:47:25.3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0422" autoAdjust="0"/>
  </p:normalViewPr>
  <p:slideViewPr>
    <p:cSldViewPr snapToGrid="0">
      <p:cViewPr varScale="1">
        <p:scale>
          <a:sx n="103" d="100"/>
          <a:sy n="103" d="100"/>
        </p:scale>
        <p:origin x="8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e Vasconcelos" userId="fa42006a8725cf50" providerId="LiveId" clId="{C38BFFAB-E141-4E3C-85FA-63CD2D0C5906}"/>
    <pc:docChg chg="undo redo custSel addSld delSld modSld sldOrd delSection modSection">
      <pc:chgData name="Alexandre Vasconcelos" userId="fa42006a8725cf50" providerId="LiveId" clId="{C38BFFAB-E141-4E3C-85FA-63CD2D0C5906}" dt="2025-05-25T18:49:47.818" v="1525" actId="6549"/>
      <pc:docMkLst>
        <pc:docMk/>
      </pc:docMkLst>
      <pc:sldChg chg="del">
        <pc:chgData name="Alexandre Vasconcelos" userId="fa42006a8725cf50" providerId="LiveId" clId="{C38BFFAB-E141-4E3C-85FA-63CD2D0C5906}" dt="2025-05-25T17:54:56.572" v="1182" actId="47"/>
        <pc:sldMkLst>
          <pc:docMk/>
          <pc:sldMk cId="1328955077" sldId="2562"/>
        </pc:sldMkLst>
      </pc:sldChg>
      <pc:sldChg chg="del">
        <pc:chgData name="Alexandre Vasconcelos" userId="fa42006a8725cf50" providerId="LiveId" clId="{C38BFFAB-E141-4E3C-85FA-63CD2D0C5906}" dt="2025-05-25T16:02:11.428" v="714" actId="47"/>
        <pc:sldMkLst>
          <pc:docMk/>
          <pc:sldMk cId="1862022389" sldId="2563"/>
        </pc:sldMkLst>
      </pc:sldChg>
      <pc:sldChg chg="del">
        <pc:chgData name="Alexandre Vasconcelos" userId="fa42006a8725cf50" providerId="LiveId" clId="{C38BFFAB-E141-4E3C-85FA-63CD2D0C5906}" dt="2025-05-25T16:02:14.431" v="716" actId="47"/>
        <pc:sldMkLst>
          <pc:docMk/>
          <pc:sldMk cId="4158371621" sldId="2567"/>
        </pc:sldMkLst>
      </pc:sldChg>
      <pc:sldChg chg="del">
        <pc:chgData name="Alexandre Vasconcelos" userId="fa42006a8725cf50" providerId="LiveId" clId="{C38BFFAB-E141-4E3C-85FA-63CD2D0C5906}" dt="2025-05-25T17:59:44.489" v="1213" actId="47"/>
        <pc:sldMkLst>
          <pc:docMk/>
          <pc:sldMk cId="2615723524" sldId="2571"/>
        </pc:sldMkLst>
      </pc:sldChg>
      <pc:sldChg chg="del">
        <pc:chgData name="Alexandre Vasconcelos" userId="fa42006a8725cf50" providerId="LiveId" clId="{C38BFFAB-E141-4E3C-85FA-63CD2D0C5906}" dt="2025-05-25T17:59:49.796" v="1214" actId="47"/>
        <pc:sldMkLst>
          <pc:docMk/>
          <pc:sldMk cId="2955191842" sldId="2573"/>
        </pc:sldMkLst>
      </pc:sldChg>
      <pc:sldChg chg="del">
        <pc:chgData name="Alexandre Vasconcelos" userId="fa42006a8725cf50" providerId="LiveId" clId="{C38BFFAB-E141-4E3C-85FA-63CD2D0C5906}" dt="2025-05-25T18:00:02.961" v="1215" actId="47"/>
        <pc:sldMkLst>
          <pc:docMk/>
          <pc:sldMk cId="1582073454" sldId="2575"/>
        </pc:sldMkLst>
      </pc:sldChg>
      <pc:sldChg chg="del">
        <pc:chgData name="Alexandre Vasconcelos" userId="fa42006a8725cf50" providerId="LiveId" clId="{C38BFFAB-E141-4E3C-85FA-63CD2D0C5906}" dt="2025-05-25T18:00:48.379" v="1220" actId="47"/>
        <pc:sldMkLst>
          <pc:docMk/>
          <pc:sldMk cId="2990139298" sldId="2579"/>
        </pc:sldMkLst>
      </pc:sldChg>
      <pc:sldChg chg="del">
        <pc:chgData name="Alexandre Vasconcelos" userId="fa42006a8725cf50" providerId="LiveId" clId="{C38BFFAB-E141-4E3C-85FA-63CD2D0C5906}" dt="2025-05-25T16:02:12.261" v="715" actId="47"/>
        <pc:sldMkLst>
          <pc:docMk/>
          <pc:sldMk cId="1857183121" sldId="2580"/>
        </pc:sldMkLst>
      </pc:sldChg>
      <pc:sldChg chg="modSp del mod">
        <pc:chgData name="Alexandre Vasconcelos" userId="fa42006a8725cf50" providerId="LiveId" clId="{C38BFFAB-E141-4E3C-85FA-63CD2D0C5906}" dt="2025-05-25T17:59:35.204" v="1212" actId="47"/>
        <pc:sldMkLst>
          <pc:docMk/>
          <pc:sldMk cId="2051847373" sldId="2585"/>
        </pc:sldMkLst>
        <pc:spChg chg="mod">
          <ac:chgData name="Alexandre Vasconcelos" userId="fa42006a8725cf50" providerId="LiveId" clId="{C38BFFAB-E141-4E3C-85FA-63CD2D0C5906}" dt="2025-05-25T17:33:12.479" v="888" actId="1076"/>
          <ac:spMkLst>
            <pc:docMk/>
            <pc:sldMk cId="2051847373" sldId="2585"/>
            <ac:spMk id="8" creationId="{294463BE-66DC-F088-65A7-CEC462340A1C}"/>
          </ac:spMkLst>
        </pc:spChg>
      </pc:sldChg>
      <pc:sldChg chg="del">
        <pc:chgData name="Alexandre Vasconcelos" userId="fa42006a8725cf50" providerId="LiveId" clId="{C38BFFAB-E141-4E3C-85FA-63CD2D0C5906}" dt="2025-05-25T18:00:41.621" v="1217" actId="47"/>
        <pc:sldMkLst>
          <pc:docMk/>
          <pc:sldMk cId="275066530" sldId="2597"/>
        </pc:sldMkLst>
      </pc:sldChg>
      <pc:sldChg chg="del">
        <pc:chgData name="Alexandre Vasconcelos" userId="fa42006a8725cf50" providerId="LiveId" clId="{C38BFFAB-E141-4E3C-85FA-63CD2D0C5906}" dt="2025-05-25T18:00:42.446" v="1218" actId="47"/>
        <pc:sldMkLst>
          <pc:docMk/>
          <pc:sldMk cId="688330066" sldId="2598"/>
        </pc:sldMkLst>
      </pc:sldChg>
      <pc:sldChg chg="del">
        <pc:chgData name="Alexandre Vasconcelos" userId="fa42006a8725cf50" providerId="LiveId" clId="{C38BFFAB-E141-4E3C-85FA-63CD2D0C5906}" dt="2025-05-25T18:00:43.269" v="1219" actId="47"/>
        <pc:sldMkLst>
          <pc:docMk/>
          <pc:sldMk cId="2766459473" sldId="2599"/>
        </pc:sldMkLst>
      </pc:sldChg>
      <pc:sldChg chg="del">
        <pc:chgData name="Alexandre Vasconcelos" userId="fa42006a8725cf50" providerId="LiveId" clId="{C38BFFAB-E141-4E3C-85FA-63CD2D0C5906}" dt="2025-05-25T18:00:40.110" v="1216" actId="47"/>
        <pc:sldMkLst>
          <pc:docMk/>
          <pc:sldMk cId="1896098646" sldId="2600"/>
        </pc:sldMkLst>
      </pc:sldChg>
      <pc:sldChg chg="delSp modSp add del mod setBg modAnim delDesignElem">
        <pc:chgData name="Alexandre Vasconcelos" userId="fa42006a8725cf50" providerId="LiveId" clId="{C38BFFAB-E141-4E3C-85FA-63CD2D0C5906}" dt="2025-05-25T17:54:54.437" v="1181" actId="47"/>
        <pc:sldMkLst>
          <pc:docMk/>
          <pc:sldMk cId="2871451503" sldId="2601"/>
        </pc:sldMkLst>
        <pc:spChg chg="mod">
          <ac:chgData name="Alexandre Vasconcelos" userId="fa42006a8725cf50" providerId="LiveId" clId="{C38BFFAB-E141-4E3C-85FA-63CD2D0C5906}" dt="2025-05-25T17:35:22.154" v="972" actId="20577"/>
          <ac:spMkLst>
            <pc:docMk/>
            <pc:sldMk cId="2871451503" sldId="2601"/>
            <ac:spMk id="2" creationId="{1DB91E0C-6661-8BDE-F41B-182CFE5A2953}"/>
          </ac:spMkLst>
        </pc:spChg>
        <pc:spChg chg="mod">
          <ac:chgData name="Alexandre Vasconcelos" userId="fa42006a8725cf50" providerId="LiveId" clId="{C38BFFAB-E141-4E3C-85FA-63CD2D0C5906}" dt="2025-05-24T14:03:12.278" v="107" actId="5793"/>
          <ac:spMkLst>
            <pc:docMk/>
            <pc:sldMk cId="2871451503" sldId="2601"/>
            <ac:spMk id="4" creationId="{86AF7D74-2498-2CCF-01FC-E166C402ABCD}"/>
          </ac:spMkLst>
        </pc:spChg>
        <pc:spChg chg="del">
          <ac:chgData name="Alexandre Vasconcelos" userId="fa42006a8725cf50" providerId="LiveId" clId="{C38BFFAB-E141-4E3C-85FA-63CD2D0C5906}" dt="2025-05-24T13:59:56.513" v="1"/>
          <ac:spMkLst>
            <pc:docMk/>
            <pc:sldMk cId="2871451503" sldId="2601"/>
            <ac:spMk id="14" creationId="{5716A7BE-7E44-756A-5F2F-7AD9D2E8F67E}"/>
          </ac:spMkLst>
        </pc:spChg>
        <pc:cxnChg chg="del">
          <ac:chgData name="Alexandre Vasconcelos" userId="fa42006a8725cf50" providerId="LiveId" clId="{C38BFFAB-E141-4E3C-85FA-63CD2D0C5906}" dt="2025-05-24T13:59:56.513" v="1"/>
          <ac:cxnSpMkLst>
            <pc:docMk/>
            <pc:sldMk cId="2871451503" sldId="2601"/>
            <ac:cxnSpMk id="10" creationId="{C7563FDC-6381-F3B6-78FE-E49244E556DC}"/>
          </ac:cxnSpMkLst>
        </pc:cxnChg>
        <pc:cxnChg chg="del">
          <ac:chgData name="Alexandre Vasconcelos" userId="fa42006a8725cf50" providerId="LiveId" clId="{C38BFFAB-E141-4E3C-85FA-63CD2D0C5906}" dt="2025-05-24T13:59:56.513" v="1"/>
          <ac:cxnSpMkLst>
            <pc:docMk/>
            <pc:sldMk cId="2871451503" sldId="2601"/>
            <ac:cxnSpMk id="12" creationId="{8F58C5FE-971D-D575-EAE9-009B194F69A8}"/>
          </ac:cxnSpMkLst>
        </pc:cxnChg>
        <pc:cxnChg chg="del">
          <ac:chgData name="Alexandre Vasconcelos" userId="fa42006a8725cf50" providerId="LiveId" clId="{C38BFFAB-E141-4E3C-85FA-63CD2D0C5906}" dt="2025-05-24T13:59:56.513" v="1"/>
          <ac:cxnSpMkLst>
            <pc:docMk/>
            <pc:sldMk cId="2871451503" sldId="2601"/>
            <ac:cxnSpMk id="16" creationId="{3DC475FF-44B1-E6F6-8489-8913925FAE63}"/>
          </ac:cxnSpMkLst>
        </pc:cxnChg>
        <pc:cxnChg chg="del">
          <ac:chgData name="Alexandre Vasconcelos" userId="fa42006a8725cf50" providerId="LiveId" clId="{C38BFFAB-E141-4E3C-85FA-63CD2D0C5906}" dt="2025-05-24T13:59:56.513" v="1"/>
          <ac:cxnSpMkLst>
            <pc:docMk/>
            <pc:sldMk cId="2871451503" sldId="2601"/>
            <ac:cxnSpMk id="18" creationId="{FB5A714D-E92E-EE8C-70BC-8EA8B8821BC4}"/>
          </ac:cxnSpMkLst>
        </pc:cxnChg>
      </pc:sldChg>
      <pc:sldChg chg="addSp delSp modSp add mod ord setBg modAnim delDesignElem">
        <pc:chgData name="Alexandre Vasconcelos" userId="fa42006a8725cf50" providerId="LiveId" clId="{C38BFFAB-E141-4E3C-85FA-63CD2D0C5906}" dt="2025-05-25T17:42:20.740" v="1059" actId="1035"/>
        <pc:sldMkLst>
          <pc:docMk/>
          <pc:sldMk cId="2569266036" sldId="2602"/>
        </pc:sldMkLst>
        <pc:spChg chg="add mod">
          <ac:chgData name="Alexandre Vasconcelos" userId="fa42006a8725cf50" providerId="LiveId" clId="{C38BFFAB-E141-4E3C-85FA-63CD2D0C5906}" dt="2025-05-25T17:41:44.423" v="999" actId="21"/>
          <ac:spMkLst>
            <pc:docMk/>
            <pc:sldMk cId="2569266036" sldId="2602"/>
            <ac:spMk id="3" creationId="{0289116E-8EF3-A8C3-2A0D-3515D299EF01}"/>
          </ac:spMkLst>
        </pc:spChg>
        <pc:spChg chg="add del">
          <ac:chgData name="Alexandre Vasconcelos" userId="fa42006a8725cf50" providerId="LiveId" clId="{C38BFFAB-E141-4E3C-85FA-63CD2D0C5906}" dt="2025-05-25T14:09:46.626" v="375" actId="11529"/>
          <ac:spMkLst>
            <pc:docMk/>
            <pc:sldMk cId="2569266036" sldId="2602"/>
            <ac:spMk id="4" creationId="{E0E56687-29C4-7758-E066-A9C732E77A87}"/>
          </ac:spMkLst>
        </pc:spChg>
        <pc:spChg chg="add del mod topLvl">
          <ac:chgData name="Alexandre Vasconcelos" userId="fa42006a8725cf50" providerId="LiveId" clId="{C38BFFAB-E141-4E3C-85FA-63CD2D0C5906}" dt="2025-05-25T14:13:19.836" v="458" actId="478"/>
          <ac:spMkLst>
            <pc:docMk/>
            <pc:sldMk cId="2569266036" sldId="2602"/>
            <ac:spMk id="5" creationId="{C44E29EB-A4A8-3CB2-5F4C-4E4C2EBFE340}"/>
          </ac:spMkLst>
        </pc:spChg>
        <pc:spChg chg="add mod topLvl">
          <ac:chgData name="Alexandre Vasconcelos" userId="fa42006a8725cf50" providerId="LiveId" clId="{C38BFFAB-E141-4E3C-85FA-63CD2D0C5906}" dt="2025-05-25T15:52:48.606" v="605" actId="313"/>
          <ac:spMkLst>
            <pc:docMk/>
            <pc:sldMk cId="2569266036" sldId="2602"/>
            <ac:spMk id="6" creationId="{DDFF906D-A737-28BC-3992-CD03D01AD7BB}"/>
          </ac:spMkLst>
        </pc:spChg>
        <pc:spChg chg="del">
          <ac:chgData name="Alexandre Vasconcelos" userId="fa42006a8725cf50" providerId="LiveId" clId="{C38BFFAB-E141-4E3C-85FA-63CD2D0C5906}" dt="2025-05-25T12:32:09.718" v="109"/>
          <ac:spMkLst>
            <pc:docMk/>
            <pc:sldMk cId="2569266036" sldId="2602"/>
            <ac:spMk id="7" creationId="{8A728A52-5497-8BEB-66A1-7FC304BCB624}"/>
          </ac:spMkLst>
        </pc:spChg>
        <pc:spChg chg="add mod">
          <ac:chgData name="Alexandre Vasconcelos" userId="fa42006a8725cf50" providerId="LiveId" clId="{C38BFFAB-E141-4E3C-85FA-63CD2D0C5906}" dt="2025-05-25T17:42:03.218" v="1014" actId="113"/>
          <ac:spMkLst>
            <pc:docMk/>
            <pc:sldMk cId="2569266036" sldId="2602"/>
            <ac:spMk id="18" creationId="{71659B25-D888-6D0B-566D-0C96A1CA2B0D}"/>
          </ac:spMkLst>
        </pc:spChg>
        <pc:grpChg chg="add del mod">
          <ac:chgData name="Alexandre Vasconcelos" userId="fa42006a8725cf50" providerId="LiveId" clId="{C38BFFAB-E141-4E3C-85FA-63CD2D0C5906}" dt="2025-05-25T14:13:19.836" v="458" actId="478"/>
          <ac:grpSpMkLst>
            <pc:docMk/>
            <pc:sldMk cId="2569266036" sldId="2602"/>
            <ac:grpSpMk id="11" creationId="{FCB43CD4-F6FA-DFAF-22BD-788B3F94A439}"/>
          </ac:grpSpMkLst>
        </pc:grpChg>
        <pc:grpChg chg="add mod">
          <ac:chgData name="Alexandre Vasconcelos" userId="fa42006a8725cf50" providerId="LiveId" clId="{C38BFFAB-E141-4E3C-85FA-63CD2D0C5906}" dt="2025-05-25T17:42:20.740" v="1059" actId="1035"/>
          <ac:grpSpMkLst>
            <pc:docMk/>
            <pc:sldMk cId="2569266036" sldId="2602"/>
            <ac:grpSpMk id="17" creationId="{7A700957-1C60-934F-4BB4-35983EB49C4D}"/>
          </ac:grpSpMkLst>
        </pc:grpChg>
        <pc:graphicFrameChg chg="add mod">
          <ac:chgData name="Alexandre Vasconcelos" userId="fa42006a8725cf50" providerId="LiveId" clId="{C38BFFAB-E141-4E3C-85FA-63CD2D0C5906}" dt="2025-05-25T17:42:20.740" v="1059" actId="1035"/>
          <ac:graphicFrameMkLst>
            <pc:docMk/>
            <pc:sldMk cId="2569266036" sldId="2602"/>
            <ac:graphicFrameMk id="2" creationId="{4FACBBEC-0D04-A020-B7F8-4550A7D954D0}"/>
          </ac:graphicFrameMkLst>
        </pc:graphicFrameChg>
        <pc:picChg chg="del mod">
          <ac:chgData name="Alexandre Vasconcelos" userId="fa42006a8725cf50" providerId="LiveId" clId="{C38BFFAB-E141-4E3C-85FA-63CD2D0C5906}" dt="2025-05-25T12:32:11.586" v="111" actId="478"/>
          <ac:picMkLst>
            <pc:docMk/>
            <pc:sldMk cId="2569266036" sldId="2602"/>
            <ac:picMk id="10" creationId="{DF48638F-0324-6EBD-39C0-EC65CA752412}"/>
          </ac:picMkLst>
        </pc:picChg>
        <pc:cxnChg chg="del">
          <ac:chgData name="Alexandre Vasconcelos" userId="fa42006a8725cf50" providerId="LiveId" clId="{C38BFFAB-E141-4E3C-85FA-63CD2D0C5906}" dt="2025-05-25T12:32:09.718" v="109"/>
          <ac:cxnSpMkLst>
            <pc:docMk/>
            <pc:sldMk cId="2569266036" sldId="2602"/>
            <ac:cxnSpMk id="9" creationId="{595166B4-D93E-5BAF-51A5-4B19D6A4CD27}"/>
          </ac:cxnSpMkLst>
        </pc:cxnChg>
        <pc:cxnChg chg="add mod">
          <ac:chgData name="Alexandre Vasconcelos" userId="fa42006a8725cf50" providerId="LiveId" clId="{C38BFFAB-E141-4E3C-85FA-63CD2D0C5906}" dt="2025-05-25T14:13:53.028" v="472" actId="164"/>
          <ac:cxnSpMkLst>
            <pc:docMk/>
            <pc:sldMk cId="2569266036" sldId="2602"/>
            <ac:cxnSpMk id="13" creationId="{97A61C98-6289-630C-CC3F-40B25BD91978}"/>
          </ac:cxnSpMkLst>
        </pc:cxnChg>
        <pc:cxnChg chg="add mod">
          <ac:chgData name="Alexandre Vasconcelos" userId="fa42006a8725cf50" providerId="LiveId" clId="{C38BFFAB-E141-4E3C-85FA-63CD2D0C5906}" dt="2025-05-25T14:13:53.028" v="472" actId="164"/>
          <ac:cxnSpMkLst>
            <pc:docMk/>
            <pc:sldMk cId="2569266036" sldId="2602"/>
            <ac:cxnSpMk id="16" creationId="{54330B80-EAD0-B344-2577-AD23D10999EA}"/>
          </ac:cxnSpMkLst>
        </pc:cxnChg>
      </pc:sldChg>
      <pc:sldChg chg="addSp delSp modSp add del mod delAnim">
        <pc:chgData name="Alexandre Vasconcelos" userId="fa42006a8725cf50" providerId="LiveId" clId="{C38BFFAB-E141-4E3C-85FA-63CD2D0C5906}" dt="2025-05-25T13:19:11.276" v="313" actId="47"/>
        <pc:sldMkLst>
          <pc:docMk/>
          <pc:sldMk cId="1310012176" sldId="2603"/>
        </pc:sldMkLst>
        <pc:graphicFrameChg chg="del">
          <ac:chgData name="Alexandre Vasconcelos" userId="fa42006a8725cf50" providerId="LiveId" clId="{C38BFFAB-E141-4E3C-85FA-63CD2D0C5906}" dt="2025-05-25T13:12:16.610" v="270" actId="478"/>
          <ac:graphicFrameMkLst>
            <pc:docMk/>
            <pc:sldMk cId="1310012176" sldId="2603"/>
            <ac:graphicFrameMk id="2" creationId="{F5B2335B-578D-D92E-F0B6-AA6BCE7D48D4}"/>
          </ac:graphicFrameMkLst>
        </pc:graphicFrameChg>
        <pc:graphicFrameChg chg="add mod">
          <ac:chgData name="Alexandre Vasconcelos" userId="fa42006a8725cf50" providerId="LiveId" clId="{C38BFFAB-E141-4E3C-85FA-63CD2D0C5906}" dt="2025-05-25T13:12:45.131" v="272" actId="1957"/>
          <ac:graphicFrameMkLst>
            <pc:docMk/>
            <pc:sldMk cId="1310012176" sldId="2603"/>
            <ac:graphicFrameMk id="7" creationId="{EDD5403D-4FB6-1FD3-70E4-909A7D1FD16F}"/>
          </ac:graphicFrameMkLst>
        </pc:graphicFrameChg>
      </pc:sldChg>
      <pc:sldChg chg="addSp delSp modSp add del mod addAnim delAnim modAnim">
        <pc:chgData name="Alexandre Vasconcelos" userId="fa42006a8725cf50" providerId="LiveId" clId="{C38BFFAB-E141-4E3C-85FA-63CD2D0C5906}" dt="2025-05-25T14:48:17.176" v="589" actId="47"/>
        <pc:sldMkLst>
          <pc:docMk/>
          <pc:sldMk cId="1621235084" sldId="2603"/>
        </pc:sldMkLst>
        <pc:spChg chg="mod">
          <ac:chgData name="Alexandre Vasconcelos" userId="fa42006a8725cf50" providerId="LiveId" clId="{C38BFFAB-E141-4E3C-85FA-63CD2D0C5906}" dt="2025-05-25T14:31:29.549" v="536" actId="20577"/>
          <ac:spMkLst>
            <pc:docMk/>
            <pc:sldMk cId="1621235084" sldId="2603"/>
            <ac:spMk id="11" creationId="{D1240133-8968-EDD7-BCE7-7937F3050460}"/>
          </ac:spMkLst>
        </pc:spChg>
        <pc:grpChg chg="add mod">
          <ac:chgData name="Alexandre Vasconcelos" userId="fa42006a8725cf50" providerId="LiveId" clId="{C38BFFAB-E141-4E3C-85FA-63CD2D0C5906}" dt="2025-05-25T14:31:07.259" v="510" actId="1076"/>
          <ac:grpSpMkLst>
            <pc:docMk/>
            <pc:sldMk cId="1621235084" sldId="2603"/>
            <ac:grpSpMk id="10" creationId="{B2CEC686-19C0-9318-F869-53DA0CBCE999}"/>
          </ac:grpSpMkLst>
        </pc:grpChg>
        <pc:grpChg chg="del">
          <ac:chgData name="Alexandre Vasconcelos" userId="fa42006a8725cf50" providerId="LiveId" clId="{C38BFFAB-E141-4E3C-85FA-63CD2D0C5906}" dt="2025-05-25T14:26:43.400" v="489" actId="478"/>
          <ac:grpSpMkLst>
            <pc:docMk/>
            <pc:sldMk cId="1621235084" sldId="2603"/>
            <ac:grpSpMk id="17" creationId="{D3909ECF-A617-2222-124F-0D60F5948B52}"/>
          </ac:grpSpMkLst>
        </pc:grpChg>
        <pc:graphicFrameChg chg="add del mod">
          <ac:chgData name="Alexandre Vasconcelos" userId="fa42006a8725cf50" providerId="LiveId" clId="{C38BFFAB-E141-4E3C-85FA-63CD2D0C5906}" dt="2025-05-25T14:29:36.750" v="507" actId="113"/>
          <ac:graphicFrameMkLst>
            <pc:docMk/>
            <pc:sldMk cId="1621235084" sldId="2603"/>
            <ac:graphicFrameMk id="2" creationId="{2FFD6A03-8EFA-FE51-4874-6CF791503BCE}"/>
          </ac:graphicFrameMkLst>
        </pc:graphicFrameChg>
        <pc:graphicFrameChg chg="add mod">
          <ac:chgData name="Alexandre Vasconcelos" userId="fa42006a8725cf50" providerId="LiveId" clId="{C38BFFAB-E141-4E3C-85FA-63CD2D0C5906}" dt="2025-05-25T14:28:33.391" v="499"/>
          <ac:graphicFrameMkLst>
            <pc:docMk/>
            <pc:sldMk cId="1621235084" sldId="2603"/>
            <ac:graphicFrameMk id="4" creationId="{8D861C74-5D19-7AF5-FDF7-93FFAAB33588}"/>
          </ac:graphicFrameMkLst>
        </pc:graphicFrameChg>
        <pc:graphicFrameChg chg="add mod">
          <ac:chgData name="Alexandre Vasconcelos" userId="fa42006a8725cf50" providerId="LiveId" clId="{C38BFFAB-E141-4E3C-85FA-63CD2D0C5906}" dt="2025-05-25T14:28:37.897" v="501"/>
          <ac:graphicFrameMkLst>
            <pc:docMk/>
            <pc:sldMk cId="1621235084" sldId="2603"/>
            <ac:graphicFrameMk id="5" creationId="{83376779-E734-5F1D-C069-805F040B60C5}"/>
          </ac:graphicFrameMkLst>
        </pc:graphicFrameChg>
        <pc:graphicFrameChg chg="add mod">
          <ac:chgData name="Alexandre Vasconcelos" userId="fa42006a8725cf50" providerId="LiveId" clId="{C38BFFAB-E141-4E3C-85FA-63CD2D0C5906}" dt="2025-05-25T14:28:40.135" v="503"/>
          <ac:graphicFrameMkLst>
            <pc:docMk/>
            <pc:sldMk cId="1621235084" sldId="2603"/>
            <ac:graphicFrameMk id="7" creationId="{0198D2D3-6028-71D0-AE65-9E442E918523}"/>
          </ac:graphicFrameMkLst>
        </pc:graphicFrameChg>
        <pc:graphicFrameChg chg="add mod">
          <ac:chgData name="Alexandre Vasconcelos" userId="fa42006a8725cf50" providerId="LiveId" clId="{C38BFFAB-E141-4E3C-85FA-63CD2D0C5906}" dt="2025-05-25T14:29:16.793" v="505"/>
          <ac:graphicFrameMkLst>
            <pc:docMk/>
            <pc:sldMk cId="1621235084" sldId="2603"/>
            <ac:graphicFrameMk id="9" creationId="{47ADF350-927A-C370-A803-F6562FE54E2D}"/>
          </ac:graphicFrameMkLst>
        </pc:graphicFrameChg>
        <pc:cxnChg chg="mod">
          <ac:chgData name="Alexandre Vasconcelos" userId="fa42006a8725cf50" providerId="LiveId" clId="{C38BFFAB-E141-4E3C-85FA-63CD2D0C5906}" dt="2025-05-25T14:31:00.706" v="509"/>
          <ac:cxnSpMkLst>
            <pc:docMk/>
            <pc:sldMk cId="1621235084" sldId="2603"/>
            <ac:cxnSpMk id="12" creationId="{7F0CB32B-E95D-3554-2AAE-F895190C1AB8}"/>
          </ac:cxnSpMkLst>
        </pc:cxnChg>
        <pc:cxnChg chg="mod">
          <ac:chgData name="Alexandre Vasconcelos" userId="fa42006a8725cf50" providerId="LiveId" clId="{C38BFFAB-E141-4E3C-85FA-63CD2D0C5906}" dt="2025-05-25T14:31:10.386" v="511" actId="1076"/>
          <ac:cxnSpMkLst>
            <pc:docMk/>
            <pc:sldMk cId="1621235084" sldId="2603"/>
            <ac:cxnSpMk id="14" creationId="{4A007614-906F-78BD-068E-20C1E9B7115F}"/>
          </ac:cxnSpMkLst>
        </pc:cxnChg>
      </pc:sldChg>
      <pc:sldChg chg="addSp delSp modSp add del mod ord delAnim">
        <pc:chgData name="Alexandre Vasconcelos" userId="fa42006a8725cf50" providerId="LiveId" clId="{C38BFFAB-E141-4E3C-85FA-63CD2D0C5906}" dt="2025-05-25T14:25:29.261" v="475" actId="47"/>
        <pc:sldMkLst>
          <pc:docMk/>
          <pc:sldMk cId="2579393914" sldId="2603"/>
        </pc:sldMkLst>
        <pc:graphicFrameChg chg="del">
          <ac:chgData name="Alexandre Vasconcelos" userId="fa42006a8725cf50" providerId="LiveId" clId="{C38BFFAB-E141-4E3C-85FA-63CD2D0C5906}" dt="2025-05-25T13:19:25.603" v="315" actId="478"/>
          <ac:graphicFrameMkLst>
            <pc:docMk/>
            <pc:sldMk cId="2579393914" sldId="2603"/>
            <ac:graphicFrameMk id="2" creationId="{C22A9E0B-73F8-6302-3FE0-AB3DCF11C725}"/>
          </ac:graphicFrameMkLst>
        </pc:graphicFrameChg>
        <pc:graphicFrameChg chg="add del mod">
          <ac:chgData name="Alexandre Vasconcelos" userId="fa42006a8725cf50" providerId="LiveId" clId="{C38BFFAB-E141-4E3C-85FA-63CD2D0C5906}" dt="2025-05-25T13:20:49.170" v="322" actId="478"/>
          <ac:graphicFrameMkLst>
            <pc:docMk/>
            <pc:sldMk cId="2579393914" sldId="2603"/>
            <ac:graphicFrameMk id="4" creationId="{FBBCAB13-8F24-118C-AAC3-BD1A4A95131F}"/>
          </ac:graphicFrameMkLst>
        </pc:graphicFrameChg>
      </pc:sldChg>
      <pc:sldChg chg="addSp delSp modSp add mod delAnim modAnim">
        <pc:chgData name="Alexandre Vasconcelos" userId="fa42006a8725cf50" providerId="LiveId" clId="{C38BFFAB-E141-4E3C-85FA-63CD2D0C5906}" dt="2025-05-25T17:47:37.235" v="1141" actId="20577"/>
        <pc:sldMkLst>
          <pc:docMk/>
          <pc:sldMk cId="2267167193" sldId="2604"/>
        </pc:sldMkLst>
        <pc:spChg chg="mod">
          <ac:chgData name="Alexandre Vasconcelos" userId="fa42006a8725cf50" providerId="LiveId" clId="{C38BFFAB-E141-4E3C-85FA-63CD2D0C5906}" dt="2025-05-25T17:47:37.235" v="1141" actId="20577"/>
          <ac:spMkLst>
            <pc:docMk/>
            <pc:sldMk cId="2267167193" sldId="2604"/>
            <ac:spMk id="5" creationId="{B82ACCD3-CE2A-639A-6E12-1F50563F5251}"/>
          </ac:spMkLst>
        </pc:spChg>
        <pc:spChg chg="del">
          <ac:chgData name="Alexandre Vasconcelos" userId="fa42006a8725cf50" providerId="LiveId" clId="{C38BFFAB-E141-4E3C-85FA-63CD2D0C5906}" dt="2025-05-25T14:47:37.661" v="586" actId="478"/>
          <ac:spMkLst>
            <pc:docMk/>
            <pc:sldMk cId="2267167193" sldId="2604"/>
            <ac:spMk id="6" creationId="{E3984D6C-297B-73A2-E252-B333D23CBDE1}"/>
          </ac:spMkLst>
        </pc:spChg>
        <pc:grpChg chg="add mod">
          <ac:chgData name="Alexandre Vasconcelos" userId="fa42006a8725cf50" providerId="LiveId" clId="{C38BFFAB-E141-4E3C-85FA-63CD2D0C5906}" dt="2025-05-25T15:05:40.387" v="601" actId="14100"/>
          <ac:grpSpMkLst>
            <pc:docMk/>
            <pc:sldMk cId="2267167193" sldId="2604"/>
            <ac:grpSpMk id="4" creationId="{AA6E8E43-4714-0BC1-51FC-A20654D9CE87}"/>
          </ac:grpSpMkLst>
        </pc:grpChg>
        <pc:grpChg chg="del">
          <ac:chgData name="Alexandre Vasconcelos" userId="fa42006a8725cf50" providerId="LiveId" clId="{C38BFFAB-E141-4E3C-85FA-63CD2D0C5906}" dt="2025-05-25T14:48:09.577" v="587" actId="478"/>
          <ac:grpSpMkLst>
            <pc:docMk/>
            <pc:sldMk cId="2267167193" sldId="2604"/>
            <ac:grpSpMk id="17" creationId="{A2D255EF-3B3D-A941-03F6-01773540BF07}"/>
          </ac:grpSpMkLst>
        </pc:grpChg>
        <pc:graphicFrameChg chg="mod">
          <ac:chgData name="Alexandre Vasconcelos" userId="fa42006a8725cf50" providerId="LiveId" clId="{C38BFFAB-E141-4E3C-85FA-63CD2D0C5906}" dt="2025-05-25T16:04:44.777" v="724" actId="403"/>
          <ac:graphicFrameMkLst>
            <pc:docMk/>
            <pc:sldMk cId="2267167193" sldId="2604"/>
            <ac:graphicFrameMk id="2" creationId="{09ED002D-487B-E076-B116-6DC1623B3D46}"/>
          </ac:graphicFrameMkLst>
        </pc:graphicFrameChg>
        <pc:cxnChg chg="mod">
          <ac:chgData name="Alexandre Vasconcelos" userId="fa42006a8725cf50" providerId="LiveId" clId="{C38BFFAB-E141-4E3C-85FA-63CD2D0C5906}" dt="2025-05-25T14:48:15.533" v="588"/>
          <ac:cxnSpMkLst>
            <pc:docMk/>
            <pc:sldMk cId="2267167193" sldId="2604"/>
            <ac:cxnSpMk id="7" creationId="{00BFE8DB-D341-7DCA-C10D-FFBA935B7F8F}"/>
          </ac:cxnSpMkLst>
        </pc:cxnChg>
        <pc:cxnChg chg="mod">
          <ac:chgData name="Alexandre Vasconcelos" userId="fa42006a8725cf50" providerId="LiveId" clId="{C38BFFAB-E141-4E3C-85FA-63CD2D0C5906}" dt="2025-05-25T14:48:15.533" v="588"/>
          <ac:cxnSpMkLst>
            <pc:docMk/>
            <pc:sldMk cId="2267167193" sldId="2604"/>
            <ac:cxnSpMk id="9" creationId="{5A7ABF15-2D8A-F8D7-CC70-EBE88002F609}"/>
          </ac:cxnSpMkLst>
        </pc:cxnChg>
      </pc:sldChg>
      <pc:sldChg chg="delSp modSp add del mod delAnim">
        <pc:chgData name="Alexandre Vasconcelos" userId="fa42006a8725cf50" providerId="LiveId" clId="{C38BFFAB-E141-4E3C-85FA-63CD2D0C5906}" dt="2025-05-25T14:26:23.151" v="485" actId="47"/>
        <pc:sldMkLst>
          <pc:docMk/>
          <pc:sldMk cId="3701357932" sldId="2604"/>
        </pc:sldMkLst>
        <pc:spChg chg="del mod">
          <ac:chgData name="Alexandre Vasconcelos" userId="fa42006a8725cf50" providerId="LiveId" clId="{C38BFFAB-E141-4E3C-85FA-63CD2D0C5906}" dt="2025-05-25T14:25:33.480" v="477" actId="478"/>
          <ac:spMkLst>
            <pc:docMk/>
            <pc:sldMk cId="3701357932" sldId="2604"/>
            <ac:spMk id="6" creationId="{122EA8D0-CB9E-656E-8D7C-74B0982D8CB3}"/>
          </ac:spMkLst>
        </pc:spChg>
        <pc:grpChg chg="del">
          <ac:chgData name="Alexandre Vasconcelos" userId="fa42006a8725cf50" providerId="LiveId" clId="{C38BFFAB-E141-4E3C-85FA-63CD2D0C5906}" dt="2025-05-25T14:25:34.791" v="478" actId="478"/>
          <ac:grpSpMkLst>
            <pc:docMk/>
            <pc:sldMk cId="3701357932" sldId="2604"/>
            <ac:grpSpMk id="17" creationId="{4951395F-E1C9-2AB6-330E-6F22CE93EF52}"/>
          </ac:grpSpMkLst>
        </pc:grpChg>
        <pc:graphicFrameChg chg="del mod">
          <ac:chgData name="Alexandre Vasconcelos" userId="fa42006a8725cf50" providerId="LiveId" clId="{C38BFFAB-E141-4E3C-85FA-63CD2D0C5906}" dt="2025-05-25T14:26:20.740" v="484" actId="478"/>
          <ac:graphicFrameMkLst>
            <pc:docMk/>
            <pc:sldMk cId="3701357932" sldId="2604"/>
            <ac:graphicFrameMk id="2" creationId="{E6EDEA7C-3A30-B03C-285A-2FD7852942C9}"/>
          </ac:graphicFrameMkLst>
        </pc:graphicFrameChg>
      </pc:sldChg>
      <pc:sldChg chg="modSp add">
        <pc:chgData name="Alexandre Vasconcelos" userId="fa42006a8725cf50" providerId="LiveId" clId="{C38BFFAB-E141-4E3C-85FA-63CD2D0C5906}" dt="2025-05-25T17:39:05.222" v="987" actId="20577"/>
        <pc:sldMkLst>
          <pc:docMk/>
          <pc:sldMk cId="3395891247" sldId="2605"/>
        </pc:sldMkLst>
        <pc:spChg chg="mod">
          <ac:chgData name="Alexandre Vasconcelos" userId="fa42006a8725cf50" providerId="LiveId" clId="{C38BFFAB-E141-4E3C-85FA-63CD2D0C5906}" dt="2025-05-25T17:39:05.222" v="987" actId="20577"/>
          <ac:spMkLst>
            <pc:docMk/>
            <pc:sldMk cId="3395891247" sldId="2605"/>
            <ac:spMk id="4" creationId="{4647C503-2A51-3EC4-AC77-4256EB4CF8BA}"/>
          </ac:spMkLst>
        </pc:spChg>
      </pc:sldChg>
      <pc:sldChg chg="delSp modSp add mod setBg delDesignElem">
        <pc:chgData name="Alexandre Vasconcelos" userId="fa42006a8725cf50" providerId="LiveId" clId="{C38BFFAB-E141-4E3C-85FA-63CD2D0C5906}" dt="2025-05-25T18:02:08.584" v="1262" actId="1035"/>
        <pc:sldMkLst>
          <pc:docMk/>
          <pc:sldMk cId="3608368885" sldId="2606"/>
        </pc:sldMkLst>
        <pc:spChg chg="mod">
          <ac:chgData name="Alexandre Vasconcelos" userId="fa42006a8725cf50" providerId="LiveId" clId="{C38BFFAB-E141-4E3C-85FA-63CD2D0C5906}" dt="2025-05-25T18:02:08.584" v="1262" actId="1035"/>
          <ac:spMkLst>
            <pc:docMk/>
            <pc:sldMk cId="3608368885" sldId="2606"/>
            <ac:spMk id="2" creationId="{5265DABC-274E-0C79-9CB3-438951D74275}"/>
          </ac:spMkLst>
        </pc:spChg>
        <pc:spChg chg="del">
          <ac:chgData name="Alexandre Vasconcelos" userId="fa42006a8725cf50" providerId="LiveId" clId="{C38BFFAB-E141-4E3C-85FA-63CD2D0C5906}" dt="2025-05-25T15:56:04.067" v="627"/>
          <ac:spMkLst>
            <pc:docMk/>
            <pc:sldMk cId="3608368885" sldId="2606"/>
            <ac:spMk id="7" creationId="{FF7FDC70-62A7-CABE-187D-5CA3B66F7F27}"/>
          </ac:spMkLst>
        </pc:spChg>
        <pc:cxnChg chg="del">
          <ac:chgData name="Alexandre Vasconcelos" userId="fa42006a8725cf50" providerId="LiveId" clId="{C38BFFAB-E141-4E3C-85FA-63CD2D0C5906}" dt="2025-05-25T15:56:04.067" v="627"/>
          <ac:cxnSpMkLst>
            <pc:docMk/>
            <pc:sldMk cId="3608368885" sldId="2606"/>
            <ac:cxnSpMk id="9" creationId="{9DDBCF8C-5D51-35CE-E750-C671868BF987}"/>
          </ac:cxnSpMkLst>
        </pc:cxnChg>
      </pc:sldChg>
      <pc:sldChg chg="addSp delSp modSp add del mod delAnim modAnim">
        <pc:chgData name="Alexandre Vasconcelos" userId="fa42006a8725cf50" providerId="LiveId" clId="{C38BFFAB-E141-4E3C-85FA-63CD2D0C5906}" dt="2025-05-25T17:54:43.710" v="1180" actId="47"/>
        <pc:sldMkLst>
          <pc:docMk/>
          <pc:sldMk cId="1538415283" sldId="2607"/>
        </pc:sldMkLst>
        <pc:spChg chg="del">
          <ac:chgData name="Alexandre Vasconcelos" userId="fa42006a8725cf50" providerId="LiveId" clId="{C38BFFAB-E141-4E3C-85FA-63CD2D0C5906}" dt="2025-05-25T16:04:56.326" v="727" actId="478"/>
          <ac:spMkLst>
            <pc:docMk/>
            <pc:sldMk cId="1538415283" sldId="2607"/>
            <ac:spMk id="5" creationId="{5568C2B4-3535-98C0-B4FC-68ECB13F3ADA}"/>
          </ac:spMkLst>
        </pc:spChg>
        <pc:spChg chg="add mod">
          <ac:chgData name="Alexandre Vasconcelos" userId="fa42006a8725cf50" providerId="LiveId" clId="{C38BFFAB-E141-4E3C-85FA-63CD2D0C5906}" dt="2025-05-25T17:34:16.632" v="932" actId="1035"/>
          <ac:spMkLst>
            <pc:docMk/>
            <pc:sldMk cId="1538415283" sldId="2607"/>
            <ac:spMk id="15" creationId="{3BDF3FB8-FEF0-8AA0-63F2-A4776B8A4130}"/>
          </ac:spMkLst>
        </pc:spChg>
        <pc:spChg chg="add mod">
          <ac:chgData name="Alexandre Vasconcelos" userId="fa42006a8725cf50" providerId="LiveId" clId="{C38BFFAB-E141-4E3C-85FA-63CD2D0C5906}" dt="2025-05-25T17:34:46.145" v="937" actId="1076"/>
          <ac:spMkLst>
            <pc:docMk/>
            <pc:sldMk cId="1538415283" sldId="2607"/>
            <ac:spMk id="20" creationId="{025346D2-092F-DA4C-37C8-222830A72F1A}"/>
          </ac:spMkLst>
        </pc:spChg>
        <pc:spChg chg="add mod">
          <ac:chgData name="Alexandre Vasconcelos" userId="fa42006a8725cf50" providerId="LiveId" clId="{C38BFFAB-E141-4E3C-85FA-63CD2D0C5906}" dt="2025-05-25T17:34:43.138" v="936" actId="1076"/>
          <ac:spMkLst>
            <pc:docMk/>
            <pc:sldMk cId="1538415283" sldId="2607"/>
            <ac:spMk id="22" creationId="{DA9C959A-34F8-A6E9-6372-4E574C6DF7BA}"/>
          </ac:spMkLst>
        </pc:spChg>
        <pc:grpChg chg="del">
          <ac:chgData name="Alexandre Vasconcelos" userId="fa42006a8725cf50" providerId="LiveId" clId="{C38BFFAB-E141-4E3C-85FA-63CD2D0C5906}" dt="2025-05-25T16:04:58.254" v="728" actId="478"/>
          <ac:grpSpMkLst>
            <pc:docMk/>
            <pc:sldMk cId="1538415283" sldId="2607"/>
            <ac:grpSpMk id="4" creationId="{9554144E-E538-850F-DBBE-4D793E623443}"/>
          </ac:grpSpMkLst>
        </pc:grpChg>
        <pc:grpChg chg="add mod">
          <ac:chgData name="Alexandre Vasconcelos" userId="fa42006a8725cf50" providerId="LiveId" clId="{C38BFFAB-E141-4E3C-85FA-63CD2D0C5906}" dt="2025-05-25T17:34:24.019" v="933" actId="164"/>
          <ac:grpSpMkLst>
            <pc:docMk/>
            <pc:sldMk cId="1538415283" sldId="2607"/>
            <ac:grpSpMk id="23" creationId="{117CD008-BAB2-7670-6952-B7359F29E107}"/>
          </ac:grpSpMkLst>
        </pc:grpChg>
        <pc:graphicFrameChg chg="del">
          <ac:chgData name="Alexandre Vasconcelos" userId="fa42006a8725cf50" providerId="LiveId" clId="{C38BFFAB-E141-4E3C-85FA-63CD2D0C5906}" dt="2025-05-25T16:04:54.891" v="726" actId="478"/>
          <ac:graphicFrameMkLst>
            <pc:docMk/>
            <pc:sldMk cId="1538415283" sldId="2607"/>
            <ac:graphicFrameMk id="2" creationId="{0E9E93E1-C8CE-AC70-0358-B499210019DB}"/>
          </ac:graphicFrameMkLst>
        </pc:graphicFrameChg>
        <pc:graphicFrameChg chg="add del mod">
          <ac:chgData name="Alexandre Vasconcelos" userId="fa42006a8725cf50" providerId="LiveId" clId="{C38BFFAB-E141-4E3C-85FA-63CD2D0C5906}" dt="2025-05-25T16:23:41.372" v="790" actId="478"/>
          <ac:graphicFrameMkLst>
            <pc:docMk/>
            <pc:sldMk cId="1538415283" sldId="2607"/>
            <ac:graphicFrameMk id="11" creationId="{4935B115-29E3-0D5A-E978-9CDDF73231A9}"/>
          </ac:graphicFrameMkLst>
        </pc:graphicFrameChg>
        <pc:cxnChg chg="add mod">
          <ac:chgData name="Alexandre Vasconcelos" userId="fa42006a8725cf50" providerId="LiveId" clId="{C38BFFAB-E141-4E3C-85FA-63CD2D0C5906}" dt="2025-05-25T17:34:24.019" v="933" actId="164"/>
          <ac:cxnSpMkLst>
            <pc:docMk/>
            <pc:sldMk cId="1538415283" sldId="2607"/>
            <ac:cxnSpMk id="17" creationId="{3090021D-5367-6290-5324-AAA40EF05F5A}"/>
          </ac:cxnSpMkLst>
        </pc:cxnChg>
        <pc:cxnChg chg="add mod">
          <ac:chgData name="Alexandre Vasconcelos" userId="fa42006a8725cf50" providerId="LiveId" clId="{C38BFFAB-E141-4E3C-85FA-63CD2D0C5906}" dt="2025-05-25T17:34:38.435" v="935" actId="14100"/>
          <ac:cxnSpMkLst>
            <pc:docMk/>
            <pc:sldMk cId="1538415283" sldId="2607"/>
            <ac:cxnSpMk id="18" creationId="{30797CC5-9B8C-3EF7-8EE8-3AD5073F7DAE}"/>
          </ac:cxnSpMkLst>
        </pc:cxnChg>
        <pc:cxnChg chg="add mod">
          <ac:chgData name="Alexandre Vasconcelos" userId="fa42006a8725cf50" providerId="LiveId" clId="{C38BFFAB-E141-4E3C-85FA-63CD2D0C5906}" dt="2025-05-25T17:33:00.165" v="884"/>
          <ac:cxnSpMkLst>
            <pc:docMk/>
            <pc:sldMk cId="1538415283" sldId="2607"/>
            <ac:cxnSpMk id="21" creationId="{5AA1BA7F-96AC-B7F0-A107-408650A5EC23}"/>
          </ac:cxnSpMkLst>
        </pc:cxnChg>
      </pc:sldChg>
      <pc:sldChg chg="add del">
        <pc:chgData name="Alexandre Vasconcelos" userId="fa42006a8725cf50" providerId="LiveId" clId="{C38BFFAB-E141-4E3C-85FA-63CD2D0C5906}" dt="2025-05-25T18:07:24.039" v="1276" actId="47"/>
        <pc:sldMkLst>
          <pc:docMk/>
          <pc:sldMk cId="2948947413" sldId="2611"/>
        </pc:sldMkLst>
      </pc:sldChg>
      <pc:sldChg chg="add del">
        <pc:chgData name="Alexandre Vasconcelos" userId="fa42006a8725cf50" providerId="LiveId" clId="{C38BFFAB-E141-4E3C-85FA-63CD2D0C5906}" dt="2025-05-25T18:07:24.039" v="1276" actId="47"/>
        <pc:sldMkLst>
          <pc:docMk/>
          <pc:sldMk cId="419179137" sldId="2612"/>
        </pc:sldMkLst>
      </pc:sldChg>
      <pc:sldChg chg="add del">
        <pc:chgData name="Alexandre Vasconcelos" userId="fa42006a8725cf50" providerId="LiveId" clId="{C38BFFAB-E141-4E3C-85FA-63CD2D0C5906}" dt="2025-05-25T18:07:24.039" v="1276" actId="47"/>
        <pc:sldMkLst>
          <pc:docMk/>
          <pc:sldMk cId="2745501907" sldId="2613"/>
        </pc:sldMkLst>
      </pc:sldChg>
      <pc:sldChg chg="add del">
        <pc:chgData name="Alexandre Vasconcelos" userId="fa42006a8725cf50" providerId="LiveId" clId="{C38BFFAB-E141-4E3C-85FA-63CD2D0C5906}" dt="2025-05-25T18:07:24.039" v="1276" actId="47"/>
        <pc:sldMkLst>
          <pc:docMk/>
          <pc:sldMk cId="1819022905" sldId="2614"/>
        </pc:sldMkLst>
      </pc:sldChg>
      <pc:sldChg chg="add del">
        <pc:chgData name="Alexandre Vasconcelos" userId="fa42006a8725cf50" providerId="LiveId" clId="{C38BFFAB-E141-4E3C-85FA-63CD2D0C5906}" dt="2025-05-25T18:07:24.039" v="1276" actId="47"/>
        <pc:sldMkLst>
          <pc:docMk/>
          <pc:sldMk cId="665289753" sldId="2615"/>
        </pc:sldMkLst>
      </pc:sldChg>
      <pc:sldChg chg="modSp add ord modAnim">
        <pc:chgData name="Alexandre Vasconcelos" userId="fa42006a8725cf50" providerId="LiveId" clId="{C38BFFAB-E141-4E3C-85FA-63CD2D0C5906}" dt="2025-05-25T18:16:39.084" v="1315" actId="6549"/>
        <pc:sldMkLst>
          <pc:docMk/>
          <pc:sldMk cId="2230713313" sldId="2616"/>
        </pc:sldMkLst>
        <pc:spChg chg="mod">
          <ac:chgData name="Alexandre Vasconcelos" userId="fa42006a8725cf50" providerId="LiveId" clId="{C38BFFAB-E141-4E3C-85FA-63CD2D0C5906}" dt="2025-05-25T18:16:39.084" v="1315" actId="6549"/>
          <ac:spMkLst>
            <pc:docMk/>
            <pc:sldMk cId="2230713313" sldId="2616"/>
            <ac:spMk id="5" creationId="{686C05FC-B8A7-8B8E-6075-1D69F600E3B6}"/>
          </ac:spMkLst>
        </pc:spChg>
      </pc:sldChg>
      <pc:sldChg chg="add del">
        <pc:chgData name="Alexandre Vasconcelos" userId="fa42006a8725cf50" providerId="LiveId" clId="{C38BFFAB-E141-4E3C-85FA-63CD2D0C5906}" dt="2025-05-25T18:08:48.084" v="1289" actId="47"/>
        <pc:sldMkLst>
          <pc:docMk/>
          <pc:sldMk cId="24727511" sldId="2617"/>
        </pc:sldMkLst>
      </pc:sldChg>
      <pc:sldChg chg="add del">
        <pc:chgData name="Alexandre Vasconcelos" userId="fa42006a8725cf50" providerId="LiveId" clId="{C38BFFAB-E141-4E3C-85FA-63CD2D0C5906}" dt="2025-05-25T18:08:48.084" v="1289" actId="47"/>
        <pc:sldMkLst>
          <pc:docMk/>
          <pc:sldMk cId="3926711876" sldId="2618"/>
        </pc:sldMkLst>
      </pc:sldChg>
      <pc:sldChg chg="add del">
        <pc:chgData name="Alexandre Vasconcelos" userId="fa42006a8725cf50" providerId="LiveId" clId="{C38BFFAB-E141-4E3C-85FA-63CD2D0C5906}" dt="2025-05-25T18:08:48.084" v="1289" actId="47"/>
        <pc:sldMkLst>
          <pc:docMk/>
          <pc:sldMk cId="1687792068" sldId="2619"/>
        </pc:sldMkLst>
      </pc:sldChg>
      <pc:sldChg chg="add del">
        <pc:chgData name="Alexandre Vasconcelos" userId="fa42006a8725cf50" providerId="LiveId" clId="{C38BFFAB-E141-4E3C-85FA-63CD2D0C5906}" dt="2025-05-25T18:08:48.084" v="1289" actId="47"/>
        <pc:sldMkLst>
          <pc:docMk/>
          <pc:sldMk cId="2706578994" sldId="2620"/>
        </pc:sldMkLst>
      </pc:sldChg>
      <pc:sldChg chg="add del">
        <pc:chgData name="Alexandre Vasconcelos" userId="fa42006a8725cf50" providerId="LiveId" clId="{C38BFFAB-E141-4E3C-85FA-63CD2D0C5906}" dt="2025-05-25T18:08:48.084" v="1289" actId="47"/>
        <pc:sldMkLst>
          <pc:docMk/>
          <pc:sldMk cId="1509691567" sldId="2621"/>
        </pc:sldMkLst>
      </pc:sldChg>
      <pc:sldChg chg="add del">
        <pc:chgData name="Alexandre Vasconcelos" userId="fa42006a8725cf50" providerId="LiveId" clId="{C38BFFAB-E141-4E3C-85FA-63CD2D0C5906}" dt="2025-05-25T18:08:48.084" v="1289" actId="47"/>
        <pc:sldMkLst>
          <pc:docMk/>
          <pc:sldMk cId="2364589107" sldId="2622"/>
        </pc:sldMkLst>
      </pc:sldChg>
      <pc:sldChg chg="add del">
        <pc:chgData name="Alexandre Vasconcelos" userId="fa42006a8725cf50" providerId="LiveId" clId="{C38BFFAB-E141-4E3C-85FA-63CD2D0C5906}" dt="2025-05-25T18:13:59.642" v="1299" actId="47"/>
        <pc:sldMkLst>
          <pc:docMk/>
          <pc:sldMk cId="3458050694" sldId="2624"/>
        </pc:sldMkLst>
      </pc:sldChg>
      <pc:sldChg chg="add del">
        <pc:chgData name="Alexandre Vasconcelos" userId="fa42006a8725cf50" providerId="LiveId" clId="{C38BFFAB-E141-4E3C-85FA-63CD2D0C5906}" dt="2025-05-25T18:13:59.642" v="1299" actId="47"/>
        <pc:sldMkLst>
          <pc:docMk/>
          <pc:sldMk cId="1216995087" sldId="2625"/>
        </pc:sldMkLst>
      </pc:sldChg>
      <pc:sldChg chg="addSp delSp add mod">
        <pc:chgData name="Alexandre Vasconcelos" userId="fa42006a8725cf50" providerId="LiveId" clId="{C38BFFAB-E141-4E3C-85FA-63CD2D0C5906}" dt="2025-05-25T18:24:02.418" v="1345" actId="478"/>
        <pc:sldMkLst>
          <pc:docMk/>
          <pc:sldMk cId="2608534675" sldId="2631"/>
        </pc:sldMkLst>
        <pc:spChg chg="add del">
          <ac:chgData name="Alexandre Vasconcelos" userId="fa42006a8725cf50" providerId="LiveId" clId="{C38BFFAB-E141-4E3C-85FA-63CD2D0C5906}" dt="2025-05-25T18:24:02.418" v="1345" actId="478"/>
          <ac:spMkLst>
            <pc:docMk/>
            <pc:sldMk cId="2608534675" sldId="2631"/>
            <ac:spMk id="9" creationId="{F1870E9A-40B2-CA18-3759-C8DF1D14B0DD}"/>
          </ac:spMkLst>
        </pc:spChg>
      </pc:sldChg>
      <pc:sldChg chg="add del ord">
        <pc:chgData name="Alexandre Vasconcelos" userId="fa42006a8725cf50" providerId="LiveId" clId="{C38BFFAB-E141-4E3C-85FA-63CD2D0C5906}" dt="2025-05-25T18:15:46.251" v="1304" actId="47"/>
        <pc:sldMkLst>
          <pc:docMk/>
          <pc:sldMk cId="2020000658" sldId="2637"/>
        </pc:sldMkLst>
      </pc:sldChg>
      <pc:sldChg chg="add del ord">
        <pc:chgData name="Alexandre Vasconcelos" userId="fa42006a8725cf50" providerId="LiveId" clId="{C38BFFAB-E141-4E3C-85FA-63CD2D0C5906}" dt="2025-05-25T18:13:52.401" v="1297" actId="2696"/>
        <pc:sldMkLst>
          <pc:docMk/>
          <pc:sldMk cId="1304429523" sldId="2638"/>
        </pc:sldMkLst>
      </pc:sldChg>
      <pc:sldChg chg="modSp add del">
        <pc:chgData name="Alexandre Vasconcelos" userId="fa42006a8725cf50" providerId="LiveId" clId="{C38BFFAB-E141-4E3C-85FA-63CD2D0C5906}" dt="2025-05-25T18:15:47.982" v="1305" actId="47"/>
        <pc:sldMkLst>
          <pc:docMk/>
          <pc:sldMk cId="2225556824" sldId="2638"/>
        </pc:sldMkLst>
        <pc:spChg chg="mod">
          <ac:chgData name="Alexandre Vasconcelos" userId="fa42006a8725cf50" providerId="LiveId" clId="{C38BFFAB-E141-4E3C-85FA-63CD2D0C5906}" dt="2025-05-25T18:14:46.868" v="1303" actId="20577"/>
          <ac:spMkLst>
            <pc:docMk/>
            <pc:sldMk cId="2225556824" sldId="2638"/>
            <ac:spMk id="5" creationId="{6ACD245C-CB77-8A51-0BB3-88572C0EB6FD}"/>
          </ac:spMkLst>
        </pc:spChg>
      </pc:sldChg>
      <pc:sldChg chg="add">
        <pc:chgData name="Alexandre Vasconcelos" userId="fa42006a8725cf50" providerId="LiveId" clId="{C38BFFAB-E141-4E3C-85FA-63CD2D0C5906}" dt="2025-05-25T18:13:54.680" v="1298"/>
        <pc:sldMkLst>
          <pc:docMk/>
          <pc:sldMk cId="16387968" sldId="2639"/>
        </pc:sldMkLst>
      </pc:sldChg>
      <pc:sldChg chg="add del">
        <pc:chgData name="Alexandre Vasconcelos" userId="fa42006a8725cf50" providerId="LiveId" clId="{C38BFFAB-E141-4E3C-85FA-63CD2D0C5906}" dt="2025-05-25T18:13:52.401" v="1297" actId="2696"/>
        <pc:sldMkLst>
          <pc:docMk/>
          <pc:sldMk cId="1100709645" sldId="2639"/>
        </pc:sldMkLst>
      </pc:sldChg>
      <pc:sldChg chg="add del">
        <pc:chgData name="Alexandre Vasconcelos" userId="fa42006a8725cf50" providerId="LiveId" clId="{C38BFFAB-E141-4E3C-85FA-63CD2D0C5906}" dt="2025-05-25T18:13:52.401" v="1297" actId="2696"/>
        <pc:sldMkLst>
          <pc:docMk/>
          <pc:sldMk cId="1745206715" sldId="2640"/>
        </pc:sldMkLst>
      </pc:sldChg>
      <pc:sldChg chg="add del">
        <pc:chgData name="Alexandre Vasconcelos" userId="fa42006a8725cf50" providerId="LiveId" clId="{C38BFFAB-E141-4E3C-85FA-63CD2D0C5906}" dt="2025-05-25T18:17:17.371" v="1316" actId="47"/>
        <pc:sldMkLst>
          <pc:docMk/>
          <pc:sldMk cId="3431497167" sldId="2640"/>
        </pc:sldMkLst>
      </pc:sldChg>
      <pc:sldChg chg="add del">
        <pc:chgData name="Alexandre Vasconcelos" userId="fa42006a8725cf50" providerId="LiveId" clId="{C38BFFAB-E141-4E3C-85FA-63CD2D0C5906}" dt="2025-05-25T18:13:59.642" v="1299" actId="47"/>
        <pc:sldMkLst>
          <pc:docMk/>
          <pc:sldMk cId="72622058" sldId="2641"/>
        </pc:sldMkLst>
      </pc:sldChg>
      <pc:sldChg chg="add del">
        <pc:chgData name="Alexandre Vasconcelos" userId="fa42006a8725cf50" providerId="LiveId" clId="{C38BFFAB-E141-4E3C-85FA-63CD2D0C5906}" dt="2025-05-25T18:14:01.911" v="1300" actId="2696"/>
        <pc:sldMkLst>
          <pc:docMk/>
          <pc:sldMk cId="845139163" sldId="2642"/>
        </pc:sldMkLst>
      </pc:sldChg>
      <pc:sldChg chg="add del">
        <pc:chgData name="Alexandre Vasconcelos" userId="fa42006a8725cf50" providerId="LiveId" clId="{C38BFFAB-E141-4E3C-85FA-63CD2D0C5906}" dt="2025-05-25T18:17:31.774" v="1317" actId="47"/>
        <pc:sldMkLst>
          <pc:docMk/>
          <pc:sldMk cId="1077182390" sldId="2642"/>
        </pc:sldMkLst>
      </pc:sldChg>
      <pc:sldChg chg="add del">
        <pc:chgData name="Alexandre Vasconcelos" userId="fa42006a8725cf50" providerId="LiveId" clId="{C38BFFAB-E141-4E3C-85FA-63CD2D0C5906}" dt="2025-05-25T18:17:45.932" v="1318" actId="47"/>
        <pc:sldMkLst>
          <pc:docMk/>
          <pc:sldMk cId="4066122838" sldId="2643"/>
        </pc:sldMkLst>
      </pc:sldChg>
      <pc:sldChg chg="add del">
        <pc:chgData name="Alexandre Vasconcelos" userId="fa42006a8725cf50" providerId="LiveId" clId="{C38BFFAB-E141-4E3C-85FA-63CD2D0C5906}" dt="2025-05-25T18:17:45.932" v="1318" actId="47"/>
        <pc:sldMkLst>
          <pc:docMk/>
          <pc:sldMk cId="3467576539" sldId="2644"/>
        </pc:sldMkLst>
      </pc:sldChg>
      <pc:sldChg chg="add del">
        <pc:chgData name="Alexandre Vasconcelos" userId="fa42006a8725cf50" providerId="LiveId" clId="{C38BFFAB-E141-4E3C-85FA-63CD2D0C5906}" dt="2025-05-25T18:17:52.108" v="1319" actId="47"/>
        <pc:sldMkLst>
          <pc:docMk/>
          <pc:sldMk cId="3752545032" sldId="2645"/>
        </pc:sldMkLst>
      </pc:sldChg>
      <pc:sldChg chg="add del">
        <pc:chgData name="Alexandre Vasconcelos" userId="fa42006a8725cf50" providerId="LiveId" clId="{C38BFFAB-E141-4E3C-85FA-63CD2D0C5906}" dt="2025-05-25T18:18:11.145" v="1320" actId="47"/>
        <pc:sldMkLst>
          <pc:docMk/>
          <pc:sldMk cId="3515876845" sldId="2646"/>
        </pc:sldMkLst>
      </pc:sldChg>
      <pc:sldChg chg="add">
        <pc:chgData name="Alexandre Vasconcelos" userId="fa42006a8725cf50" providerId="LiveId" clId="{C38BFFAB-E141-4E3C-85FA-63CD2D0C5906}" dt="2025-05-25T17:59:27.959" v="1211"/>
        <pc:sldMkLst>
          <pc:docMk/>
          <pc:sldMk cId="1745777455" sldId="2647"/>
        </pc:sldMkLst>
      </pc:sldChg>
      <pc:sldChg chg="add del">
        <pc:chgData name="Alexandre Vasconcelos" userId="fa42006a8725cf50" providerId="LiveId" clId="{C38BFFAB-E141-4E3C-85FA-63CD2D0C5906}" dt="2025-05-25T18:18:51.751" v="1321" actId="47"/>
        <pc:sldMkLst>
          <pc:docMk/>
          <pc:sldMk cId="2535777165" sldId="2648"/>
        </pc:sldMkLst>
      </pc:sldChg>
      <pc:sldChg chg="add">
        <pc:chgData name="Alexandre Vasconcelos" userId="fa42006a8725cf50" providerId="LiveId" clId="{C38BFFAB-E141-4E3C-85FA-63CD2D0C5906}" dt="2025-05-25T17:59:27.959" v="1211"/>
        <pc:sldMkLst>
          <pc:docMk/>
          <pc:sldMk cId="3513297328" sldId="2649"/>
        </pc:sldMkLst>
      </pc:sldChg>
      <pc:sldChg chg="add">
        <pc:chgData name="Alexandre Vasconcelos" userId="fa42006a8725cf50" providerId="LiveId" clId="{C38BFFAB-E141-4E3C-85FA-63CD2D0C5906}" dt="2025-05-25T17:59:27.959" v="1211"/>
        <pc:sldMkLst>
          <pc:docMk/>
          <pc:sldMk cId="1637908738" sldId="2650"/>
        </pc:sldMkLst>
      </pc:sldChg>
      <pc:sldChg chg="modSp add mod">
        <pc:chgData name="Alexandre Vasconcelos" userId="fa42006a8725cf50" providerId="LiveId" clId="{C38BFFAB-E141-4E3C-85FA-63CD2D0C5906}" dt="2025-05-25T18:21:12.464" v="1322" actId="20577"/>
        <pc:sldMkLst>
          <pc:docMk/>
          <pc:sldMk cId="3393637492" sldId="2651"/>
        </pc:sldMkLst>
        <pc:spChg chg="mod">
          <ac:chgData name="Alexandre Vasconcelos" userId="fa42006a8725cf50" providerId="LiveId" clId="{C38BFFAB-E141-4E3C-85FA-63CD2D0C5906}" dt="2025-05-25T18:21:12.464" v="1322" actId="20577"/>
          <ac:spMkLst>
            <pc:docMk/>
            <pc:sldMk cId="3393637492" sldId="2651"/>
            <ac:spMk id="2" creationId="{DC0120D5-74CB-531F-CB62-A1A5D5FC1CC6}"/>
          </ac:spMkLst>
        </pc:spChg>
      </pc:sldChg>
      <pc:sldChg chg="modSp add mod">
        <pc:chgData name="Alexandre Vasconcelos" userId="fa42006a8725cf50" providerId="LiveId" clId="{C38BFFAB-E141-4E3C-85FA-63CD2D0C5906}" dt="2025-05-25T18:23:15.015" v="1343" actId="20577"/>
        <pc:sldMkLst>
          <pc:docMk/>
          <pc:sldMk cId="816740507" sldId="2653"/>
        </pc:sldMkLst>
        <pc:spChg chg="mod">
          <ac:chgData name="Alexandre Vasconcelos" userId="fa42006a8725cf50" providerId="LiveId" clId="{C38BFFAB-E141-4E3C-85FA-63CD2D0C5906}" dt="2025-05-25T18:23:15.015" v="1343" actId="20577"/>
          <ac:spMkLst>
            <pc:docMk/>
            <pc:sldMk cId="816740507" sldId="2653"/>
            <ac:spMk id="2" creationId="{500D5165-7FC3-7990-5863-A4966EA33A01}"/>
          </ac:spMkLst>
        </pc:spChg>
      </pc:sldChg>
      <pc:sldChg chg="add">
        <pc:chgData name="Alexandre Vasconcelos" userId="fa42006a8725cf50" providerId="LiveId" clId="{C38BFFAB-E141-4E3C-85FA-63CD2D0C5906}" dt="2025-05-25T17:59:27.959" v="1211"/>
        <pc:sldMkLst>
          <pc:docMk/>
          <pc:sldMk cId="3118920856" sldId="2654"/>
        </pc:sldMkLst>
      </pc:sldChg>
      <pc:sldChg chg="modSp add mod">
        <pc:chgData name="Alexandre Vasconcelos" userId="fa42006a8725cf50" providerId="LiveId" clId="{C38BFFAB-E141-4E3C-85FA-63CD2D0C5906}" dt="2025-05-25T18:27:21.630" v="1346" actId="20577"/>
        <pc:sldMkLst>
          <pc:docMk/>
          <pc:sldMk cId="4206545381" sldId="2655"/>
        </pc:sldMkLst>
        <pc:spChg chg="mod">
          <ac:chgData name="Alexandre Vasconcelos" userId="fa42006a8725cf50" providerId="LiveId" clId="{C38BFFAB-E141-4E3C-85FA-63CD2D0C5906}" dt="2025-05-25T18:27:21.630" v="1346" actId="20577"/>
          <ac:spMkLst>
            <pc:docMk/>
            <pc:sldMk cId="4206545381" sldId="2655"/>
            <ac:spMk id="2" creationId="{8103B2EB-DCF6-820D-9B07-88EE2D1807A0}"/>
          </ac:spMkLst>
        </pc:spChg>
      </pc:sldChg>
      <pc:sldChg chg="add">
        <pc:chgData name="Alexandre Vasconcelos" userId="fa42006a8725cf50" providerId="LiveId" clId="{C38BFFAB-E141-4E3C-85FA-63CD2D0C5906}" dt="2025-05-25T17:59:27.959" v="1211"/>
        <pc:sldMkLst>
          <pc:docMk/>
          <pc:sldMk cId="3173725038" sldId="2656"/>
        </pc:sldMkLst>
      </pc:sldChg>
      <pc:sldChg chg="modSp add mod">
        <pc:chgData name="Alexandre Vasconcelos" userId="fa42006a8725cf50" providerId="LiveId" clId="{C38BFFAB-E141-4E3C-85FA-63CD2D0C5906}" dt="2025-05-25T18:43:08.653" v="1377" actId="6549"/>
        <pc:sldMkLst>
          <pc:docMk/>
          <pc:sldMk cId="1107575834" sldId="2658"/>
        </pc:sldMkLst>
        <pc:spChg chg="mod">
          <ac:chgData name="Alexandre Vasconcelos" userId="fa42006a8725cf50" providerId="LiveId" clId="{C38BFFAB-E141-4E3C-85FA-63CD2D0C5906}" dt="2025-05-25T18:43:08.653" v="1377" actId="6549"/>
          <ac:spMkLst>
            <pc:docMk/>
            <pc:sldMk cId="1107575834" sldId="2658"/>
            <ac:spMk id="2" creationId="{152DDF92-EFC9-BFAB-D149-BBFF4AEB3D64}"/>
          </ac:spMkLst>
        </pc:spChg>
      </pc:sldChg>
      <pc:sldChg chg="modSp add">
        <pc:chgData name="Alexandre Vasconcelos" userId="fa42006a8725cf50" providerId="LiveId" clId="{C38BFFAB-E141-4E3C-85FA-63CD2D0C5906}" dt="2025-05-25T18:46:42.298" v="1472" actId="20577"/>
        <pc:sldMkLst>
          <pc:docMk/>
          <pc:sldMk cId="822676340" sldId="2659"/>
        </pc:sldMkLst>
        <pc:spChg chg="mod">
          <ac:chgData name="Alexandre Vasconcelos" userId="fa42006a8725cf50" providerId="LiveId" clId="{C38BFFAB-E141-4E3C-85FA-63CD2D0C5906}" dt="2025-05-25T18:46:42.298" v="1472" actId="20577"/>
          <ac:spMkLst>
            <pc:docMk/>
            <pc:sldMk cId="822676340" sldId="2659"/>
            <ac:spMk id="2" creationId="{21550FC0-62AD-6F2C-67F2-23467977F77B}"/>
          </ac:spMkLst>
        </pc:spChg>
      </pc:sldChg>
      <pc:sldChg chg="add">
        <pc:chgData name="Alexandre Vasconcelos" userId="fa42006a8725cf50" providerId="LiveId" clId="{C38BFFAB-E141-4E3C-85FA-63CD2D0C5906}" dt="2025-05-25T17:59:27.959" v="1211"/>
        <pc:sldMkLst>
          <pc:docMk/>
          <pc:sldMk cId="3662655022" sldId="2660"/>
        </pc:sldMkLst>
      </pc:sldChg>
      <pc:sldChg chg="modSp add mod">
        <pc:chgData name="Alexandre Vasconcelos" userId="fa42006a8725cf50" providerId="LiveId" clId="{C38BFFAB-E141-4E3C-85FA-63CD2D0C5906}" dt="2025-05-25T18:49:47.818" v="1525" actId="6549"/>
        <pc:sldMkLst>
          <pc:docMk/>
          <pc:sldMk cId="564346010" sldId="2662"/>
        </pc:sldMkLst>
        <pc:spChg chg="mod">
          <ac:chgData name="Alexandre Vasconcelos" userId="fa42006a8725cf50" providerId="LiveId" clId="{C38BFFAB-E141-4E3C-85FA-63CD2D0C5906}" dt="2025-05-25T18:49:47.818" v="1525" actId="6549"/>
          <ac:spMkLst>
            <pc:docMk/>
            <pc:sldMk cId="564346010" sldId="2662"/>
            <ac:spMk id="2" creationId="{D2745B74-7DF6-3A7A-D170-D325EA7A9359}"/>
          </ac:spMkLst>
        </pc:spChg>
      </pc:sldChg>
      <pc:sldChg chg="add">
        <pc:chgData name="Alexandre Vasconcelos" userId="fa42006a8725cf50" providerId="LiveId" clId="{C38BFFAB-E141-4E3C-85FA-63CD2D0C5906}" dt="2025-05-25T18:04:04.387" v="1264"/>
        <pc:sldMkLst>
          <pc:docMk/>
          <pc:sldMk cId="4047549501" sldId="2663"/>
        </pc:sldMkLst>
      </pc:sldChg>
      <pc:sldChg chg="add del">
        <pc:chgData name="Alexandre Vasconcelos" userId="fa42006a8725cf50" providerId="LiveId" clId="{C38BFFAB-E141-4E3C-85FA-63CD2D0C5906}" dt="2025-05-25T18:04:00.582" v="1263" actId="2696"/>
        <pc:sldMkLst>
          <pc:docMk/>
          <pc:sldMk cId="4231377818" sldId="2663"/>
        </pc:sldMkLst>
      </pc:sldChg>
      <pc:sldChg chg="add del">
        <pc:chgData name="Alexandre Vasconcelos" userId="fa42006a8725cf50" providerId="LiveId" clId="{C38BFFAB-E141-4E3C-85FA-63CD2D0C5906}" dt="2025-05-25T18:04:00.582" v="1263" actId="2696"/>
        <pc:sldMkLst>
          <pc:docMk/>
          <pc:sldMk cId="321685834" sldId="2664"/>
        </pc:sldMkLst>
      </pc:sldChg>
      <pc:sldChg chg="modSp add mod modAnim">
        <pc:chgData name="Alexandre Vasconcelos" userId="fa42006a8725cf50" providerId="LiveId" clId="{C38BFFAB-E141-4E3C-85FA-63CD2D0C5906}" dt="2025-05-25T18:05:47.936" v="1275" actId="20577"/>
        <pc:sldMkLst>
          <pc:docMk/>
          <pc:sldMk cId="4074549371" sldId="2664"/>
        </pc:sldMkLst>
        <pc:spChg chg="mod">
          <ac:chgData name="Alexandre Vasconcelos" userId="fa42006a8725cf50" providerId="LiveId" clId="{C38BFFAB-E141-4E3C-85FA-63CD2D0C5906}" dt="2025-05-25T18:05:47.936" v="1275" actId="20577"/>
          <ac:spMkLst>
            <pc:docMk/>
            <pc:sldMk cId="4074549371" sldId="2664"/>
            <ac:spMk id="4" creationId="{BE551E8F-CC6F-61D2-9D4B-23F31F327B0C}"/>
          </ac:spMkLst>
        </pc:spChg>
      </pc:sldChg>
      <pc:sldChg chg="add">
        <pc:chgData name="Alexandre Vasconcelos" userId="fa42006a8725cf50" providerId="LiveId" clId="{C38BFFAB-E141-4E3C-85FA-63CD2D0C5906}" dt="2025-05-25T18:04:04.387" v="1264"/>
        <pc:sldMkLst>
          <pc:docMk/>
          <pc:sldMk cId="1185944162" sldId="2665"/>
        </pc:sldMkLst>
      </pc:sldChg>
      <pc:sldChg chg="add del">
        <pc:chgData name="Alexandre Vasconcelos" userId="fa42006a8725cf50" providerId="LiveId" clId="{C38BFFAB-E141-4E3C-85FA-63CD2D0C5906}" dt="2025-05-25T18:04:00.582" v="1263" actId="2696"/>
        <pc:sldMkLst>
          <pc:docMk/>
          <pc:sldMk cId="2863614697" sldId="2665"/>
        </pc:sldMkLst>
      </pc:sldChg>
      <pc:sldChg chg="add">
        <pc:chgData name="Alexandre Vasconcelos" userId="fa42006a8725cf50" providerId="LiveId" clId="{C38BFFAB-E141-4E3C-85FA-63CD2D0C5906}" dt="2025-05-25T17:59:27.959" v="1211"/>
        <pc:sldMkLst>
          <pc:docMk/>
          <pc:sldMk cId="4272181937" sldId="2666"/>
        </pc:sldMkLst>
      </pc:sldChg>
      <pc:sldChg chg="add setBg">
        <pc:chgData name="Alexandre Vasconcelos" userId="fa42006a8725cf50" providerId="LiveId" clId="{C38BFFAB-E141-4E3C-85FA-63CD2D0C5906}" dt="2025-05-25T17:59:27.959" v="1211"/>
        <pc:sldMkLst>
          <pc:docMk/>
          <pc:sldMk cId="2268729478" sldId="2667"/>
        </pc:sldMkLst>
      </pc:sldChg>
      <pc:sldChg chg="modSp add mod">
        <pc:chgData name="Alexandre Vasconcelos" userId="fa42006a8725cf50" providerId="LiveId" clId="{C38BFFAB-E141-4E3C-85FA-63CD2D0C5906}" dt="2025-05-25T17:39:54.427" v="995" actId="207"/>
        <pc:sldMkLst>
          <pc:docMk/>
          <pc:sldMk cId="3375308949" sldId="2668"/>
        </pc:sldMkLst>
        <pc:spChg chg="mod">
          <ac:chgData name="Alexandre Vasconcelos" userId="fa42006a8725cf50" providerId="LiveId" clId="{C38BFFAB-E141-4E3C-85FA-63CD2D0C5906}" dt="2025-05-25T17:39:54.427" v="995" actId="207"/>
          <ac:spMkLst>
            <pc:docMk/>
            <pc:sldMk cId="3375308949" sldId="2668"/>
            <ac:spMk id="2" creationId="{206DDCD5-DF30-3A7E-68B0-F5D055E0A6DA}"/>
          </ac:spMkLst>
        </pc:spChg>
      </pc:sldChg>
      <pc:sldChg chg="add">
        <pc:chgData name="Alexandre Vasconcelos" userId="fa42006a8725cf50" providerId="LiveId" clId="{C38BFFAB-E141-4E3C-85FA-63CD2D0C5906}" dt="2025-05-25T17:40:25.122" v="996"/>
        <pc:sldMkLst>
          <pc:docMk/>
          <pc:sldMk cId="2524709185" sldId="2669"/>
        </pc:sldMkLst>
      </pc:sldChg>
      <pc:sldChg chg="modSp add mod">
        <pc:chgData name="Alexandre Vasconcelos" userId="fa42006a8725cf50" providerId="LiveId" clId="{C38BFFAB-E141-4E3C-85FA-63CD2D0C5906}" dt="2025-05-25T17:50:29.126" v="1178" actId="207"/>
        <pc:sldMkLst>
          <pc:docMk/>
          <pc:sldMk cId="2949944094" sldId="2670"/>
        </pc:sldMkLst>
        <pc:spChg chg="mod">
          <ac:chgData name="Alexandre Vasconcelos" userId="fa42006a8725cf50" providerId="LiveId" clId="{C38BFFAB-E141-4E3C-85FA-63CD2D0C5906}" dt="2025-05-25T17:50:29.126" v="1178" actId="207"/>
          <ac:spMkLst>
            <pc:docMk/>
            <pc:sldMk cId="2949944094" sldId="2670"/>
            <ac:spMk id="2" creationId="{3247F463-320D-78C3-0134-C6AC9A68104E}"/>
          </ac:spMkLst>
        </pc:spChg>
      </pc:sldChg>
      <pc:sldChg chg="modSp add mod">
        <pc:chgData name="Alexandre Vasconcelos" userId="fa42006a8725cf50" providerId="LiveId" clId="{C38BFFAB-E141-4E3C-85FA-63CD2D0C5906}" dt="2025-05-25T17:46:26.051" v="1135" actId="6549"/>
        <pc:sldMkLst>
          <pc:docMk/>
          <pc:sldMk cId="1646033159" sldId="2671"/>
        </pc:sldMkLst>
        <pc:spChg chg="mod">
          <ac:chgData name="Alexandre Vasconcelos" userId="fa42006a8725cf50" providerId="LiveId" clId="{C38BFFAB-E141-4E3C-85FA-63CD2D0C5906}" dt="2025-05-25T17:46:26.051" v="1135" actId="6549"/>
          <ac:spMkLst>
            <pc:docMk/>
            <pc:sldMk cId="1646033159" sldId="2671"/>
            <ac:spMk id="2" creationId="{5079E713-3EB9-8EEE-115B-A55BD3DA6C4F}"/>
          </ac:spMkLst>
        </pc:spChg>
      </pc:sldChg>
      <pc:sldChg chg="add">
        <pc:chgData name="Alexandre Vasconcelos" userId="fa42006a8725cf50" providerId="LiveId" clId="{C38BFFAB-E141-4E3C-85FA-63CD2D0C5906}" dt="2025-05-25T17:46:50.253" v="1136"/>
        <pc:sldMkLst>
          <pc:docMk/>
          <pc:sldMk cId="461420246" sldId="2672"/>
        </pc:sldMkLst>
      </pc:sldChg>
      <pc:sldChg chg="modSp add mod">
        <pc:chgData name="Alexandre Vasconcelos" userId="fa42006a8725cf50" providerId="LiveId" clId="{C38BFFAB-E141-4E3C-85FA-63CD2D0C5906}" dt="2025-05-25T17:48:33.173" v="1152" actId="20577"/>
        <pc:sldMkLst>
          <pc:docMk/>
          <pc:sldMk cId="2570179342" sldId="2673"/>
        </pc:sldMkLst>
        <pc:spChg chg="mod">
          <ac:chgData name="Alexandre Vasconcelos" userId="fa42006a8725cf50" providerId="LiveId" clId="{C38BFFAB-E141-4E3C-85FA-63CD2D0C5906}" dt="2025-05-25T17:48:33.173" v="1152" actId="20577"/>
          <ac:spMkLst>
            <pc:docMk/>
            <pc:sldMk cId="2570179342" sldId="2673"/>
            <ac:spMk id="2" creationId="{F6B28DEE-60F7-D1AC-B49F-59C9F2CEBE63}"/>
          </ac:spMkLst>
        </pc:spChg>
      </pc:sldChg>
      <pc:sldChg chg="modSp add mod">
        <pc:chgData name="Alexandre Vasconcelos" userId="fa42006a8725cf50" providerId="LiveId" clId="{C38BFFAB-E141-4E3C-85FA-63CD2D0C5906}" dt="2025-05-25T17:57:31.204" v="1210" actId="20577"/>
        <pc:sldMkLst>
          <pc:docMk/>
          <pc:sldMk cId="1102407614" sldId="2674"/>
        </pc:sldMkLst>
        <pc:spChg chg="mod">
          <ac:chgData name="Alexandre Vasconcelos" userId="fa42006a8725cf50" providerId="LiveId" clId="{C38BFFAB-E141-4E3C-85FA-63CD2D0C5906}" dt="2025-05-25T17:57:31.204" v="1210" actId="20577"/>
          <ac:spMkLst>
            <pc:docMk/>
            <pc:sldMk cId="1102407614" sldId="2674"/>
            <ac:spMk id="2" creationId="{E1014667-D88F-5273-9517-E2B0BB090EC7}"/>
          </ac:spMkLst>
        </pc:spChg>
      </pc:sldChg>
      <pc:sldChg chg="delSp add setBg delDesignElem">
        <pc:chgData name="Alexandre Vasconcelos" userId="fa42006a8725cf50" providerId="LiveId" clId="{C38BFFAB-E141-4E3C-85FA-63CD2D0C5906}" dt="2025-05-25T18:01:19.128" v="1222"/>
        <pc:sldMkLst>
          <pc:docMk/>
          <pc:sldMk cId="996111988" sldId="2675"/>
        </pc:sldMkLst>
        <pc:spChg chg="del">
          <ac:chgData name="Alexandre Vasconcelos" userId="fa42006a8725cf50" providerId="LiveId" clId="{C38BFFAB-E141-4E3C-85FA-63CD2D0C5906}" dt="2025-05-25T18:01:19.128" v="1222"/>
          <ac:spMkLst>
            <pc:docMk/>
            <pc:sldMk cId="996111988" sldId="2675"/>
            <ac:spMk id="9" creationId="{0C7A3386-CF4C-7166-D136-75EC538CE66A}"/>
          </ac:spMkLst>
        </pc:spChg>
        <pc:spChg chg="del">
          <ac:chgData name="Alexandre Vasconcelos" userId="fa42006a8725cf50" providerId="LiveId" clId="{C38BFFAB-E141-4E3C-85FA-63CD2D0C5906}" dt="2025-05-25T18:01:19.128" v="1222"/>
          <ac:spMkLst>
            <pc:docMk/>
            <pc:sldMk cId="996111988" sldId="2675"/>
            <ac:spMk id="13" creationId="{08D2F080-20EE-6EAC-DBA6-7290DE332759}"/>
          </ac:spMkLst>
        </pc:spChg>
        <pc:cxnChg chg="del">
          <ac:chgData name="Alexandre Vasconcelos" userId="fa42006a8725cf50" providerId="LiveId" clId="{C38BFFAB-E141-4E3C-85FA-63CD2D0C5906}" dt="2025-05-25T18:01:19.128" v="1222"/>
          <ac:cxnSpMkLst>
            <pc:docMk/>
            <pc:sldMk cId="996111988" sldId="2675"/>
            <ac:cxnSpMk id="11" creationId="{BDF319D7-4735-F3F6-8953-1FF848F52BBA}"/>
          </ac:cxnSpMkLst>
        </pc:cxnChg>
        <pc:cxnChg chg="del">
          <ac:chgData name="Alexandre Vasconcelos" userId="fa42006a8725cf50" providerId="LiveId" clId="{C38BFFAB-E141-4E3C-85FA-63CD2D0C5906}" dt="2025-05-25T18:01:19.128" v="1222"/>
          <ac:cxnSpMkLst>
            <pc:docMk/>
            <pc:sldMk cId="996111988" sldId="2675"/>
            <ac:cxnSpMk id="15" creationId="{9D2ED1FC-868D-F2F6-C9F8-718C9B616D6E}"/>
          </ac:cxnSpMkLst>
        </pc:cxnChg>
      </pc:sldChg>
      <pc:sldChg chg="modSp add">
        <pc:chgData name="Alexandre Vasconcelos" userId="fa42006a8725cf50" providerId="LiveId" clId="{C38BFFAB-E141-4E3C-85FA-63CD2D0C5906}" dt="2025-05-25T18:47:19.426" v="1504" actId="6549"/>
        <pc:sldMkLst>
          <pc:docMk/>
          <pc:sldMk cId="3271403056" sldId="2676"/>
        </pc:sldMkLst>
        <pc:spChg chg="mod">
          <ac:chgData name="Alexandre Vasconcelos" userId="fa42006a8725cf50" providerId="LiveId" clId="{C38BFFAB-E141-4E3C-85FA-63CD2D0C5906}" dt="2025-05-25T18:47:19.426" v="1504" actId="6549"/>
          <ac:spMkLst>
            <pc:docMk/>
            <pc:sldMk cId="3271403056" sldId="2676"/>
            <ac:spMk id="2" creationId="{26915141-9AEF-A1E9-3728-941C56E48A9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Em </a:t>
            </a:r>
            <a:r>
              <a:rPr lang="en-US" dirty="0" err="1"/>
              <a:t>bilhões</a:t>
            </a:r>
            <a:r>
              <a:rPr lang="en-US" dirty="0"/>
              <a:t> de R$</a:t>
            </a:r>
          </a:p>
        </c:rich>
      </c:tx>
      <c:layout>
        <c:manualLayout>
          <c:xMode val="edge"/>
          <c:yMode val="edge"/>
          <c:x val="0.3937223490580336"/>
          <c:y val="3.482143836373407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7697014435695539"/>
          <c:y val="0.18398825146856643"/>
          <c:w val="0.48510881452318461"/>
          <c:h val="0.68713629546306709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Valores</c:v>
                </c:pt>
              </c:strCache>
            </c:strRef>
          </c:tx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2400" b="1">
                      <a:solidFill>
                        <a:srgbClr val="000000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F-4366-B484-72D85524906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2400" b="1">
                      <a:solidFill>
                        <a:srgbClr val="000000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F-4366-B484-72D8552490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/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Espaço Fiscal (limite da STN para 2025)</c:v>
                </c:pt>
                <c:pt idx="1">
                  <c:v>Autorizado pela Alepe 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</c:v>
                </c:pt>
                <c:pt idx="1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EF-4366-B484-72D855249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pt-B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t-BR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Em </a:t>
            </a:r>
            <a:r>
              <a:rPr lang="en-US" dirty="0" err="1"/>
              <a:t>bilhões</a:t>
            </a:r>
            <a:r>
              <a:rPr lang="en-US" dirty="0"/>
              <a:t> de R$</a:t>
            </a:r>
          </a:p>
        </c:rich>
      </c:tx>
      <c:layout>
        <c:manualLayout>
          <c:xMode val="edge"/>
          <c:yMode val="edge"/>
          <c:x val="0.3937223490580336"/>
          <c:y val="3.482143836373407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7697014435695539"/>
          <c:y val="0.18398825146856643"/>
          <c:w val="0.48510881452318461"/>
          <c:h val="0.68713629546306709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Valores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30EF-4366-B484-72D85524906E}"/>
              </c:ext>
            </c:extLst>
          </c:dPt>
          <c:dPt>
            <c:idx val="1"/>
            <c:invertIfNegative val="1"/>
            <c:bubble3D val="0"/>
            <c:spPr>
              <a:solidFill>
                <a:srgbClr val="734B67"/>
              </a:solidFill>
            </c:spPr>
            <c:extLst>
              <c:ext xmlns:c16="http://schemas.microsoft.com/office/drawing/2014/chart" uri="{C3380CC4-5D6E-409C-BE32-E72D297353CC}">
                <c16:uniqueId val="{00000001-30EF-4366-B484-72D85524906E}"/>
              </c:ext>
            </c:extLst>
          </c:dPt>
          <c:dPt>
            <c:idx val="2"/>
            <c:invertIfNegative val="1"/>
            <c:bubble3D val="0"/>
            <c:spPr>
              <a:solidFill>
                <a:srgbClr val="959EBB"/>
              </a:solidFill>
            </c:spPr>
            <c:extLst>
              <c:ext xmlns:c16="http://schemas.microsoft.com/office/drawing/2014/chart" uri="{C3380CC4-5D6E-409C-BE32-E72D297353CC}">
                <c16:uniqueId val="{00000002-30EF-4366-B484-72D85524906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1,097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F-4366-B484-72D85524906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2400" b="1">
                      <a:solidFill>
                        <a:srgbClr val="000000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0EF-4366-B484-72D85524906E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2400" b="1">
                      <a:solidFill>
                        <a:srgbClr val="000000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0EF-4366-B484-72D8552490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Empréstimo com o BB solicitado</c:v>
                </c:pt>
                <c:pt idx="1">
                  <c:v>Espaço Fiscal (limite da STN para 2025)</c:v>
                </c:pt>
                <c:pt idx="2">
                  <c:v>Autorizado pela Alepe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1.1000000000000001</c:v>
                </c:pt>
                <c:pt idx="1">
                  <c:v>1.5</c:v>
                </c:pt>
                <c:pt idx="2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EF-4366-B484-72D855249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pt-B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t-BR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omments/modernComment_A5D_30AE789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2C5FD72-B990-4D78-A342-96B4DBAA7D0B}" authorId="{190A52F2-BD8A-9C59-7D55-AB264225C9ED}" created="2025-05-25T18:30:07.363">
    <pc:sldMkLst xmlns:pc="http://schemas.microsoft.com/office/powerpoint/2013/main/command">
      <pc:docMk/>
      <pc:sldMk cId="816740507" sldId="2653"/>
    </pc:sldMkLst>
    <p188:txBody>
      <a:bodyPr/>
      <a:lstStyle/>
      <a:p>
        <a:r>
          <a:rPr lang="pt-BR"/>
          <a:t>Exluir? Está sendo cumprido</a:t>
        </a:r>
      </a:p>
    </p188:txBody>
  </p188:cm>
</p188:cmLst>
</file>

<file path=ppt/comments/modernComment_A47_9B7B149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F24D72D-E63D-4EEA-90FA-34BB76BC2104}" authorId="{190A52F2-BD8A-9C59-7D55-AB264225C9ED}" created="2025-05-25T18:30:18.513">
    <pc:sldMkLst xmlns:pc="http://schemas.microsoft.com/office/powerpoint/2013/main/command">
      <pc:docMk/>
      <pc:sldMk cId="2608534675" sldId="2631"/>
    </pc:sldMkLst>
    <p188:txBody>
      <a:bodyPr/>
      <a:lstStyle/>
      <a:p>
        <a:r>
          <a:rPr lang="pt-BR"/>
          <a:t>Excluir?</a:t>
        </a:r>
      </a:p>
    </p188:txBody>
  </p188:cm>
</p188:cmLst>
</file>

<file path=ppt/comments/modernComment_A60_BD2B336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C05B0B5-0712-4F68-8F42-6C3E7BEC568A}" authorId="{190A52F2-BD8A-9C59-7D55-AB264225C9ED}" created="2025-05-25T18:30:32.914">
    <pc:sldMkLst xmlns:pc="http://schemas.microsoft.com/office/powerpoint/2013/main/command">
      <pc:docMk/>
      <pc:sldMk cId="3173725038" sldId="2656"/>
    </pc:sldMkLst>
    <p188:txBody>
      <a:bodyPr/>
      <a:lstStyle/>
      <a:p>
        <a:r>
          <a:rPr lang="pt-BR"/>
          <a:t>Excluir texto em vermelho? Se excluir os slides anteriores que falam sobre o ofício</a:t>
        </a:r>
      </a:p>
    </p188:txBody>
  </p188:cm>
</p188:cmLst>
</file>

<file path=ppt/comments/modernComment_A64_DA4FAE2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E726D1A-7E20-4D8C-AECB-B5515FEDF657}" authorId="{190A52F2-BD8A-9C59-7D55-AB264225C9ED}" created="2025-05-25T18:40:53">
    <pc:sldMkLst xmlns:pc="http://schemas.microsoft.com/office/powerpoint/2013/main/command">
      <pc:docMk/>
      <pc:sldMk cId="3662655022" sldId="2660"/>
    </pc:sldMkLst>
    <p188:txBody>
      <a:bodyPr/>
      <a:lstStyle/>
      <a:p>
        <a:r>
          <a:rPr lang="pt-BR"/>
          <a:t>§ 4º Os programas de trabalho a serem realizados com os recursos obtidos mediante as operações de crédito previstas no caput deste artigo deverão ser previamente comunicados ao Poder Legislativo.
- O § 4 fala sobre comunicação dos programas de trabalho e não sobre modificações na lei?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CB7AB-66A8-4313-BA9E-E754D2B8376C}" type="datetimeFigureOut">
              <a:t>26/05/2025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3A016-006A-48A5-A363-9479ED9B8DB3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852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Os conteúdos gerados pela IA podem estar incorretos.
---
Este é um tema crucial para entender como o estado de Pernambuco gerencia suas finanças. Nesta apresentação, exploraremos as operações de crédito, as leis autorizadas, os contratos celebrados e os limites impostos pela STN. Vamos abordar como essas dimensões afetam o desenvolvimento do estado.
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8372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2FEFF-6DF5-6B64-F16B-84AD02D14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4ED0924-D3FC-340F-32AD-9FA4B57E7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2891930-51F8-ED46-309D-7BA8AE3D6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77D169-2123-32FF-132A-2F06C1F2EF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099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E871A-911A-6285-D442-BEAC68664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EB24E66-C40D-8852-0855-E521933D5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42D4E19-E423-6B6E-F26A-B0C0D16BF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fundamentais para o financiamento de projetos e ações no estado de Pernambuco. Nesta seção, discutiremos o que são operações de crédito, os diferentes tipos existentes, sua importância para o desenvolvimento estadual e quem são os principais atores envolvidos nesse processo.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8435051-DE33-404B-0DC5-7F7589B409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726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18B08-013D-A4C5-4A28-6F39C055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14FD29D-6964-9EDD-AEB2-70CAAAC3BA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7CB7D01-6E40-C815-A96B-860BCA804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EEC36F8-1481-DE61-3981-89492E6267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6968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36996-2EBD-5ABC-8804-FDC24F9DD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2B05944-3082-7B29-85B0-A13DB70E98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3404BAD-D87C-DE8B-517A-9AB8412F81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0782EC1-55EF-EF40-5507-7BD3B850E7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176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BBA3D-B224-E4C3-45EE-E254880C5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1309E16-ADCE-EA3C-1261-3F141AD17A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2E39E0A-02F6-DD1B-3336-8BEB44D2C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E3B1D6-40EC-D35F-2D57-64F112BECF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1268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996CB-0616-53FD-9293-8AF74A64E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75E0DC4-7E98-65D6-23C9-30D621B2D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422780C-EA13-7712-92D1-7A1E757C8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fundamentais para o financiamento de projetos e ações no estado de Pernambuco. Nesta seção, discutiremos o que são operações de crédito, os diferentes tipos existentes, sua importância para o desenvolvimento estadual e quem são os principais atores envolvidos nesse processo.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E2CB152-749D-433C-DE3E-50A182C7F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59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4DDCE-9D90-E09F-505F-E7E7FC177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3B7B234-0A15-7F3A-9E3E-AED4653AF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FC9C058-F872-DEFF-7E6A-2718C76AC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54782A6-5EB0-9A49-5E2B-BFA50C6D2A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42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8948-9274-F1B5-B862-659C1FFA3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721D90B-D879-FA26-C423-2EBB1744DB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030440E-E1B0-F619-4F54-BC74F75A7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D24DAD-517D-1B8E-1B8B-CF7DE1D262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873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4EE29-D168-C377-D6D2-6ACE0DC76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7FB47C3-C62C-5014-E9E3-E7FDFC04B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8DF33AC-40D9-49A5-EF89-43E5B20B3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fundamentais para o financiamento de projetos e ações no estado de Pernambuco. Nesta seção, discutiremos o que são operações de crédito, os diferentes tipos existentes, sua importância para o desenvolvimento estadual e quem são os principais atores envolvidos nesse processo.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87726E8-D975-344E-6A4F-5BB283299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1709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C4477-8DD6-0C7F-05A4-0646D9794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D5036A5-0D77-33AA-0C85-09BECA801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D41E4F9-0682-CF5E-BE2E-235BA8796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362DF1-F0C4-A07E-3B3E-B996D3768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446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8EE2A-1162-B339-684F-3782D07B7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49ABEFD-6473-A73A-B10A-E668117944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F779ADF-873C-1FEC-8462-E667AA9049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7FC4213-463E-E55B-FA0F-07B992956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663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A934-416D-08C4-D889-9CC08252B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A6B5AFF-3B65-EF03-D774-3F89909D6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906BC17-A55C-8038-EC2A-98AE60DFA8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Por fim, examinaremos os limites impostos pela Secretaria do Tesouro Nacional (STN) para novas contratações. Essa seção abordará o papel do STN, as regras e limites que impactam as operações de crédito e como Pernambuco está lidando com esses desafios.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E2A47B8-DCD9-A37B-3BB9-37497EFED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0252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0BECE-B408-CECF-4630-5A24270C4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5DA42D4-18B5-AC12-3B43-35C3463B3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7FDDFBE-640E-3F72-FE64-3AA1CEFA2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56BE4C-8E3F-09B7-3485-83AC648BB9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431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44F94-015B-A2DD-125C-6701EC806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1003A55-E406-3587-9470-14AFDCA84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6E89787-F8C3-88CA-17A7-F76D2203A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8344541-5969-8EA4-10AA-7ABDC3D320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7864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2FEFF-6DF5-6B64-F16B-84AD02D14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4ED0924-D3FC-340F-32AD-9FA4B57E7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2891930-51F8-ED46-309D-7BA8AE3D6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77D169-2123-32FF-132A-2F06C1F2EF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796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C7979-9266-1E31-A4F3-F61824327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753F5DD-1757-AA27-532A-61B229FC6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956E45B-D7E0-3E75-5D62-C91956842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1810013-AFF5-555A-D962-86BC71E15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896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9754D-54E6-B024-7126-DF728BF5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F2CD48E-DDD9-D300-0C7B-0E4520301F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09F179B-A236-CF64-70C3-FDFA0B0DA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7A3954-FC22-8EAE-CAA8-0B4854098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3789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115DF-C41F-D8E4-FECF-1F756EDAD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224607F-0C54-120B-1241-2F344A21B6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E63DC1-405B-719F-BB21-DC02195AF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E8DE95C-B2DA-3EF1-6265-48ED7523B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70658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89D70-0A7C-5A27-6391-B1538F302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9C08B32-E779-7DCD-3B05-63C5477BE0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DFEFF22-0FD0-2FF0-CFCF-D8522D337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EDFFC85-CDA6-F01F-F45A-9F5CBAE67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1555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8A6AA-1D5A-9BF7-A90C-E717F13C1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EB0764E-B09B-CEA5-8E03-F1498BD9B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4A56DA5-C833-6DAA-85D3-D560B0A32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05F164-6958-8CEB-3C7F-047188268E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43893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DDE3A-394F-CDB3-C99F-8D68ADAB6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15DA2B3-E51D-3B00-7D36-127D19F75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B738A36-CBC9-6FB2-39EB-93070A842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87E5F26-9027-6499-C2B0-B66291627D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5768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5295C-1F00-CAA0-FFAC-840AB7084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3E86526-378E-A07F-0D98-79AC6240D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3F5FCCF-60EA-22F0-CA8D-4DD84F2B8B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B317CC2-FF61-F218-6178-24CD252354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4764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76DAF-A6F0-68B7-E773-5D6CDD0C2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677D09B-4D2C-E6B4-CE99-FE09A0126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7CE46D7-8CA1-8815-7FA9-13672336C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5FEC0FA-472C-9A64-FB89-57F85F9D4D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9252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2FEFF-6DF5-6B64-F16B-84AD02D14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4ED0924-D3FC-340F-32AD-9FA4B57E7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2891930-51F8-ED46-309D-7BA8AE3D6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77D169-2123-32FF-132A-2F06C1F2EF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168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FF855-24B3-E77D-BD1C-42338F93D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9863CEB-F4C7-CF72-3BC6-A2961521EB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60CE831-70CF-4126-D884-5D364226B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0760947-8EBF-63C1-257B-969D0C99D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99692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CA7B4-D400-0ECE-D3AC-CE91D4BB1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AB808CC-FA93-EE80-44A7-A5A932776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5B5B579-455F-E79A-E473-C914FE27D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FE906C-337E-28C4-C26F-F271CDC66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85994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DA623-6B34-F0A5-B6D0-51CBBE77C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EF2B519-E635-C95C-A5C1-3F30224CAE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A337EF6-BE58-7AB3-C21B-47BAA158DE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2E5DB2-B1CD-D906-45F9-A53660CE2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45475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B09D7-F410-8FE9-0547-895DA2508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EBFD633-640B-5CCE-DD6D-A8F3C65183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DF1B095-29F3-CDA8-EDAC-B06072E9D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9FA07A-7DBC-7D15-63A2-67B2A5CA83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4937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4573C-B64A-6442-FA0C-3342C24C9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EFB5067-08F3-A98E-6724-D94E1FA640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49B4252-4531-BCCB-2C92-F1DE683ADE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C5186E0-84BE-D648-0BCA-B33495412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75245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B7339-EEEB-CCE6-07D9-7FD580E82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820FA9A-A992-6BC9-1352-FE80DC265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78D07A8-521A-5015-FEFE-0EEA6B22C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85FCA49-790B-9DA5-E74C-3841CECE6C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9968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63C37-D37B-950F-72DA-83BF8C6B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FBA37B0-5853-9BEB-3730-5F9246217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0C747FC-1F7F-6D53-A8F7-68D34B09D3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C9AFDB-BDE9-657A-ACF1-7B5A126C4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1682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00008-E32E-8813-E0B2-1A4EB0FBF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01B9F8E-AC7F-C9BB-E8F1-46102634FA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D68F637-1229-22E8-CAAA-481D9543B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conteúdos gerados pela IA podem estar incorretos.
---
Este é um tema crucial para entender como o estado de Pernambuco gerencia suas finanças. Nesta apresentação, exploraremos as operações de crédito, as leis autorizadas, os contratos celebrados e os limites impostos pela STN. Vamos abordar como essas dimensões afetam o desenvolvimento do estado.
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73D597C-7E7A-762F-FDC2-0A04E5034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6563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6A5E9-6173-C0BB-C0F7-92482D25B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7667ADF-52B1-537A-87EF-81751CC1C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AA4A727-6FB1-57D4-9BFC-88AF8042A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Por fim, examinaremos os limites impostos pela Secretaria do Tesouro Nacional (STN) para novas contratações. Essa seção abordará o papel do STN, as regras e limites que impactam as operações de crédito e como Pernambuco está lidando com esses desafios.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436613-AEF6-EE37-D5B5-159120E35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3184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E7862-25D6-A01B-4093-EC46C5F9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A071389-0C03-B84F-0A6C-4B940523C0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6B70719-6DC0-D3D1-F850-385188638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cruciais para o desenvolvimento de Pernambuco, pois permitem financiar obras de infraestrutura, saúde, educação e outros projetos essenciais. Vamos discutir como esses recursos ajudam a promover o crescimento econômico e a melhoria da qualidade de vida da população.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45E6911-6C72-4F68-6D6F-1F61312C3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7502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52294-DD1C-9A0C-46B2-04AFC4A5C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2B8CD88-D70E-9E02-E829-F955FA999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AC79110-5B73-9DEB-B7FD-E6A4E0172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cruciais para o desenvolvimento de Pernambuco, pois permitem financiar obras de infraestrutura, saúde, educação e outros projetos essenciais. Vamos discutir como esses recursos ajudam a promover o crescimento econômico e a melhoria da qualidade de vida da população.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E7DEE38-FC90-E5A2-AC26-B2874D42D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5544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E95F7-A42E-33D6-BF9D-DA428863F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B0FC65F-8BB6-4303-0035-89FB9CFD88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F45283-EDFF-5E2C-01D2-C39487266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cruciais para o desenvolvimento de Pernambuco, pois permitem financiar obras de infraestrutura, saúde, educação e outros projetos essenciais. Vamos discutir como esses recursos ajudam a promover o crescimento econômico e a melhoria da qualidade de vida da população.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13C3F5-34DE-FFA4-7DB3-59F67E09B8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1724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A6DD4-C248-5024-C743-9684EC5B4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E5DCC88-6DAB-534A-E947-29272BD627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3EFFBF3-79C0-9312-B461-FD5855725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cruciais para o desenvolvimento de Pernambuco, pois permitem financiar obras de infraestrutura, saúde, educação e outros projetos essenciais. Vamos discutir como esses recursos ajudam a promover o crescimento econômico e a melhoria da qualidade de vida da população.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9D676EB-0811-A878-9D51-0E61DD954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96020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3534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F8EE5-411A-2C9A-493C-4715BA54E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3570329-DFB1-EE46-15E7-C22DE5E83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EF676A-B699-8D73-FD89-7024A5AD86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cruciais para o desenvolvimento de Pernambuco, pois permitem financiar obras de infraestrutura, saúde, educação e outros projetos essenciais. Vamos discutir como esses recursos ajudam a promover o crescimento econômico e a melhoria da qualidade de vida da população.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BBD00F0-671D-C1EF-89C3-6237CF9A2C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80618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STN impõe diversas regras e limites que visam garantir a responsabilidade fiscal. Vamos explorar quais são esses limites e como eles se aplicam às operações de crédito em Pernambuco, bem como as implicações para o planejamento financeiro do estado.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1540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3A63C-74DD-3CC7-8512-A33272A1F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14FF84C-4A32-EFC8-0EDE-8179C020A8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EEE918D-7A04-37B1-AC18-283CC662F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STN impõe diversas regras e limites que visam garantir a responsabilidade fiscal. Vamos explorar quais são esses limites e como eles se aplicam às operações de crédito em Pernambuco, bem como as implicações para o planejamento financeiro do estado.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FEAD5B-E1F3-6804-CE51-8CAE68BE9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7306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BD502-73D7-25FD-0E8B-EC9AAAAD8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02BD20E-2F97-9BE7-8518-816549292A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5B8F668-1966-47C8-69AF-1C3131FAF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Por fim, examinaremos os limites impostos pela Secretaria do Tesouro Nacional (STN) para novas contratações. Essa seção abordará o papel do STN, as regras e limites que impactam as operações de crédito e como Pernambuco está lidando com esses desafios.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A1A3559-0CEB-0D72-2E57-B8C1679DAC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331621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446D3-9660-FB1C-775E-B826A93E7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BCA8A67-0A32-4A4C-E041-611E33AD4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D079145-44A4-1B82-DF8A-7761B953B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E0FC539-7C91-5913-87AE-DE019DCB6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22120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7B9D3-C0EE-C501-F327-A189B464E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F48F672-E5FE-E637-D09E-C84A325AC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27B6441-CE32-F73D-069E-15923474E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cruciais para o desenvolvimento de Pernambuco, pois permitem financiar obras de infraestrutura, saúde, educação e outros projetos essenciais. Vamos discutir como esses recursos ajudam a promover o crescimento econômico e a melhoria da qualidade de vida da população.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9519EA-534B-7D3C-2D7A-ADE7FC422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519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03B8-57E0-7ACD-5111-A994AB7E3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2DBB7B9-D465-4E10-0C87-B20DE345B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3A06119-87CA-A52D-735F-6161202EF3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Secretaria do Tesouro Nacional desempenha um papel crítico na supervisão das finanças públicas do Brasil. Vamos discutir suas responsabilidades em relação à autorização de novas contratações de crédito e a importância de suas diretrizes para o estado de Pernambuco.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FBC1D7-CD80-1B8B-EBBF-79EE76AB5C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6069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9B07C-34A9-77CE-5F5D-C1533BE46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E99082C-C940-D8E9-3BD5-14A06BC222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6C994E5-9385-E36C-BF4B-A8F4FD25E4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operações de crédito são cruciais para o desenvolvimento de Pernambuco, pois permitem financiar obras de infraestrutura, saúde, educação e outros projetos essenciais. Vamos discutir como esses recursos ajudam a promover o crescimento econômico e a melhoria da qualidade de vida da população.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137AFE4-CC68-03FE-A4DC-43B6722E2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16B47-EEA2-406F-9B84-A396905CF843}" type="slidenum"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4126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01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23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731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68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5/26/2025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44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3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5/26/2025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63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02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08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03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4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microsoft.com/office/2018/10/relationships/comments" Target="../comments/modernComment_A5D_30AE789B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microsoft.com/office/2018/10/relationships/comments" Target="../comments/modernComment_A47_9B7B149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microsoft.com/office/2018/10/relationships/comments" Target="../comments/modernComment_A60_BD2B336E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A64_DA4FAE2E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thebluediamondgallery.com/wooden-tile/f/fiscal.html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thebluediamondgallery.com/wooden-tile/f/fiscal.html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 descr="White calculator">
            <a:extLst>
              <a:ext uri="{FF2B5EF4-FFF2-40B4-BE49-F238E27FC236}">
                <a16:creationId xmlns:a16="http://schemas.microsoft.com/office/drawing/2014/main" id="{D471FAE7-5740-43C4-8044-1D7C09FF9B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94" t="5649" r="1" b="15554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FBAAD93-7DE6-47D1-3609-446AE138A2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4A985D-A65B-D4B0-C4A1-DDB5C257A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5736" y="908651"/>
            <a:ext cx="4754880" cy="4171779"/>
          </a:xfrm>
        </p:spPr>
        <p:txBody>
          <a:bodyPr anchor="t">
            <a:normAutofit/>
          </a:bodyPr>
          <a:lstStyle/>
          <a:p>
            <a:pPr algn="r">
              <a:lnSpc>
                <a:spcPct val="90000"/>
              </a:lnSpc>
            </a:pPr>
            <a:r>
              <a:rPr lang="pt-BR" sz="4700" dirty="0"/>
              <a:t>Operações de crédito no estado de Pernambuco</a:t>
            </a:r>
            <a:br>
              <a:rPr lang="pt-BR" sz="4700" dirty="0"/>
            </a:br>
            <a:r>
              <a:rPr lang="pt-BR" sz="4700" dirty="0"/>
              <a:t>2023-2025</a:t>
            </a:r>
            <a:endParaRPr lang="pt-BR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236859-7780-1451-40B8-74A77E2715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62326" y="727509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844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359B7-0D26-9AEA-EEA1-6DBACDAFE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47C503-2A51-3EC4-AC77-4256EB4CF8BA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17824" y="727595"/>
            <a:ext cx="7136354" cy="535354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1" indent="0" algn="ctr">
              <a:lnSpc>
                <a:spcPct val="150000"/>
              </a:lnSpc>
              <a:buNone/>
            </a:pPr>
            <a:endParaRPr lang="pt-BR" sz="3200" dirty="0"/>
          </a:p>
          <a:p>
            <a:pPr marL="0" lvl="1" indent="0" algn="ctr">
              <a:lnSpc>
                <a:spcPct val="150000"/>
              </a:lnSpc>
              <a:buNone/>
            </a:pPr>
            <a:r>
              <a:rPr lang="pt-BR" sz="3200" dirty="0"/>
              <a:t>Parte I</a:t>
            </a:r>
          </a:p>
          <a:p>
            <a:pPr marL="0" lvl="1" indent="0" algn="ctr">
              <a:lnSpc>
                <a:spcPct val="150000"/>
              </a:lnSpc>
              <a:buNone/>
            </a:pPr>
            <a:r>
              <a:rPr lang="pt-BR" sz="3200" b="1" dirty="0">
                <a:ea typeface="+mj-lt"/>
                <a:cs typeface="+mj-lt"/>
              </a:rPr>
              <a:t>Projeto de lei nº 2.692/2025 </a:t>
            </a:r>
          </a:p>
          <a:p>
            <a:pPr marL="0" lvl="1" indent="0" algn="ctr">
              <a:lnSpc>
                <a:spcPct val="150000"/>
              </a:lnSpc>
              <a:buNone/>
            </a:pPr>
            <a:r>
              <a:rPr lang="pt-BR" sz="3200" dirty="0"/>
              <a:t>Parte II</a:t>
            </a:r>
          </a:p>
          <a:p>
            <a:pPr marL="0" lvl="1" indent="0" algn="ctr">
              <a:lnSpc>
                <a:spcPct val="150000"/>
              </a:lnSpc>
              <a:buNone/>
            </a:pPr>
            <a:r>
              <a:rPr lang="pt-BR" sz="3200" b="1" dirty="0">
                <a:ea typeface="+mj-lt"/>
                <a:cs typeface="+mj-lt"/>
              </a:rPr>
              <a:t>Contrato com a CEF </a:t>
            </a:r>
          </a:p>
          <a:p>
            <a:pPr marL="0" lvl="1" indent="0" algn="ctr">
              <a:lnSpc>
                <a:spcPct val="150000"/>
              </a:lnSpc>
              <a:buNone/>
            </a:pPr>
            <a:r>
              <a:rPr lang="pt-BR" sz="3200" b="1" dirty="0">
                <a:ea typeface="+mj-lt"/>
                <a:cs typeface="+mj-lt"/>
              </a:rPr>
              <a:t>(Lei nº 18.151/2023)</a:t>
            </a:r>
            <a:endParaRPr lang="pt-BR" sz="2100" b="1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C61831F-9A64-D3FA-FE76-0B7C4C8479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0370" r="10370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BE88882-C49E-341E-A6E4-D7C7AF1B94DC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 dirty="0" err="1"/>
              <a:t>ThePhoto</a:t>
            </a:r>
            <a:r>
              <a:rPr lang="en-US"/>
              <a:t> de PhotoAuthor está licenciada sob CCYYSA.</a:t>
            </a:r>
          </a:p>
        </p:txBody>
      </p:sp>
    </p:spTree>
    <p:extLst>
      <p:ext uri="{BB962C8B-B14F-4D97-AF65-F5344CB8AC3E}">
        <p14:creationId xmlns:p14="http://schemas.microsoft.com/office/powerpoint/2010/main" val="33958912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9C190-19F9-FA36-FC5C-8DD7173A2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5DABC-274E-0C79-9CB3-438951D74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4" y="1388536"/>
            <a:ext cx="9464676" cy="4075855"/>
          </a:xfrm>
        </p:spPr>
        <p:txBody>
          <a:bodyPr anchor="b">
            <a:noAutofit/>
          </a:bodyPr>
          <a:lstStyle/>
          <a:p>
            <a:r>
              <a:rPr lang="pt-BR" sz="8800" u="sng" dirty="0"/>
              <a:t>Parte I:</a:t>
            </a:r>
            <a:r>
              <a:rPr lang="pt-BR" sz="8800" u="sng" dirty="0">
                <a:ea typeface="+mj-lt"/>
                <a:cs typeface="+mj-lt"/>
              </a:rPr>
              <a:t/>
            </a:r>
            <a:br>
              <a:rPr lang="pt-BR" sz="8800" u="sng" dirty="0">
                <a:ea typeface="+mj-lt"/>
                <a:cs typeface="+mj-lt"/>
              </a:rPr>
            </a:br>
            <a:r>
              <a:rPr lang="pt-BR" sz="8800" dirty="0">
                <a:ea typeface="+mj-lt"/>
                <a:cs typeface="+mj-lt"/>
              </a:rPr>
              <a:t>Projeto de lei</a:t>
            </a:r>
            <a:br>
              <a:rPr lang="pt-BR" sz="8800" dirty="0">
                <a:ea typeface="+mj-lt"/>
                <a:cs typeface="+mj-lt"/>
              </a:rPr>
            </a:br>
            <a:r>
              <a:rPr lang="pt-BR" sz="8800" dirty="0">
                <a:ea typeface="+mj-lt"/>
                <a:cs typeface="+mj-lt"/>
              </a:rPr>
              <a:t>nº 2.692/2025</a:t>
            </a:r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3608368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CD519-14D2-F7BA-21E0-1AC0BBC19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FC369D7F-A91E-21EE-99C7-DFB787C07F5E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206DDCD5-DF30-3A7E-68B0-F5D055E0A6DA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68102"/>
            <a:ext cx="11062899" cy="4796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Solicita a autorização para a contratação de novos empréstimos, com instituições financeiras nacionais, no valor de:</a:t>
            </a:r>
          </a:p>
          <a:p>
            <a:pPr marL="0" lvl="1" indent="0" algn="ctr">
              <a:lnSpc>
                <a:spcPct val="120000"/>
              </a:lnSpc>
              <a:buNone/>
            </a:pPr>
            <a:r>
              <a:rPr lang="pt-BR" sz="3200" b="1" dirty="0"/>
              <a:t>R$ 1.513.205.279,42</a:t>
            </a:r>
            <a:endParaRPr lang="pt-BR" sz="2800" b="1" dirty="0"/>
          </a:p>
          <a:p>
            <a:pPr marL="0" lvl="1" indent="0" algn="ctr">
              <a:lnSpc>
                <a:spcPct val="120000"/>
              </a:lnSpc>
              <a:buNone/>
            </a:pPr>
            <a:endParaRPr lang="pt-BR" sz="2800" b="1" dirty="0"/>
          </a:p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O Governo cobra </a:t>
            </a:r>
            <a:r>
              <a:rPr lang="pt-BR" sz="2400" dirty="0">
                <a:solidFill>
                  <a:srgbClr val="FF0000"/>
                </a:solidFill>
              </a:rPr>
              <a:t>urgência</a:t>
            </a:r>
            <a:r>
              <a:rPr lang="pt-BR" sz="2400" dirty="0"/>
              <a:t>, em declarações à imprensa, para a aprovação desse projeto, dando a entender que depende disso para buscar os empréstimos:</a:t>
            </a:r>
          </a:p>
          <a:p>
            <a:pPr marL="0" lvl="1" indent="0" algn="just">
              <a:lnSpc>
                <a:spcPct val="120000"/>
              </a:lnSpc>
              <a:buNone/>
            </a:pPr>
            <a:endParaRPr lang="pt-BR" sz="2400" dirty="0"/>
          </a:p>
          <a:p>
            <a:pPr marL="0" lvl="1" indent="0" algn="just">
              <a:lnSpc>
                <a:spcPct val="120000"/>
              </a:lnSpc>
              <a:buNone/>
            </a:pPr>
            <a:endParaRPr lang="pt-BR" sz="32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2267AF6-7F82-5419-0299-1E579A83370A}"/>
              </a:ext>
            </a:extLst>
          </p:cNvPr>
          <p:cNvSpPr txBox="1"/>
          <p:nvPr/>
        </p:nvSpPr>
        <p:spPr>
          <a:xfrm>
            <a:off x="728272" y="150471"/>
            <a:ext cx="1097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3200" b="1" dirty="0"/>
              <a:t>Projeto de </a:t>
            </a:r>
            <a:r>
              <a:rPr lang="pt-BR" sz="3200" b="1" dirty="0">
                <a:ea typeface="+mn-lt"/>
                <a:cs typeface="+mn-lt"/>
              </a:rPr>
              <a:t>Lei nº 2.692/2025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E505C24-DB68-0452-BC23-1036257B235A}"/>
              </a:ext>
            </a:extLst>
          </p:cNvPr>
          <p:cNvSpPr/>
          <p:nvPr/>
        </p:nvSpPr>
        <p:spPr>
          <a:xfrm>
            <a:off x="706311" y="5879690"/>
            <a:ext cx="10807263" cy="43262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0CB6798-C69C-DC5F-C64C-40DF5B251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719" y="4206342"/>
            <a:ext cx="9049970" cy="210596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C3AA603-B976-59C3-E94D-843BBCF7D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6292" y="4314968"/>
            <a:ext cx="2932011" cy="162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0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D534E-5356-727D-6798-6A4C0E9CC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AEC711E-1B73-01AB-6109-3EF020672BC7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60E0FA55-352B-7AEE-4B12-784177846C84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68102"/>
            <a:ext cx="11062899" cy="4796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Conforme informou o próprio Governo, esse valor solicitado corresponde, exatamente, ao limite definido pela STN  para a contratação de novas operações de crédito por Pernambuco no ano de 2025.</a:t>
            </a:r>
          </a:p>
          <a:p>
            <a:pPr marL="800100" lvl="2" indent="-34290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t-BR" sz="2200" dirty="0"/>
              <a:t>Esse limite é denominado “</a:t>
            </a:r>
            <a:r>
              <a:rPr lang="pt-BR" sz="2200" u="sng" dirty="0"/>
              <a:t>Espaço Fiscal</a:t>
            </a:r>
            <a:r>
              <a:rPr lang="pt-BR" sz="2200" dirty="0"/>
              <a:t>”:</a:t>
            </a:r>
          </a:p>
          <a:p>
            <a:pPr marL="0" lvl="1" indent="0" algn="just">
              <a:lnSpc>
                <a:spcPct val="120000"/>
              </a:lnSpc>
              <a:buNone/>
            </a:pPr>
            <a:endParaRPr lang="pt-BR" sz="32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A297C0-6960-0F61-4F55-E915C025FDD1}"/>
              </a:ext>
            </a:extLst>
          </p:cNvPr>
          <p:cNvSpPr txBox="1"/>
          <p:nvPr/>
        </p:nvSpPr>
        <p:spPr>
          <a:xfrm>
            <a:off x="728272" y="150471"/>
            <a:ext cx="1097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3200" b="1" dirty="0"/>
              <a:t>Projeto de </a:t>
            </a:r>
            <a:r>
              <a:rPr lang="pt-BR" sz="3200" b="1" dirty="0">
                <a:ea typeface="+mn-lt"/>
                <a:cs typeface="+mn-lt"/>
              </a:rPr>
              <a:t>Lei nº 2.692/2025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DCE248D-213E-3665-F33C-3EB5AB2218F5}"/>
              </a:ext>
            </a:extLst>
          </p:cNvPr>
          <p:cNvSpPr/>
          <p:nvPr/>
        </p:nvSpPr>
        <p:spPr>
          <a:xfrm>
            <a:off x="706311" y="5879690"/>
            <a:ext cx="10807263" cy="43262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F26B928-6528-DF33-A1B6-A0B5FEDEF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172" y="2899120"/>
            <a:ext cx="6573908" cy="350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0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D0640-4852-7170-7B47-53A388EF8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580E21E7-95F2-7C9B-3B0E-6336AFCE4275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 dirty="0" err="1"/>
              <a:t>ThePhoto</a:t>
            </a:r>
            <a:r>
              <a:rPr lang="en-US" dirty="0"/>
              <a:t> de </a:t>
            </a:r>
            <a:r>
              <a:rPr lang="en-US" dirty="0" err="1"/>
              <a:t>PhotoAuthor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licenciada</a:t>
            </a:r>
            <a:r>
              <a:rPr lang="en-US" dirty="0"/>
              <a:t>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3247F463-320D-78C3-0134-C6AC9A68104E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68102"/>
            <a:ext cx="11062899" cy="2560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400" u="sng" dirty="0"/>
              <a:t>Para não restar dúvidas</a:t>
            </a:r>
            <a:r>
              <a:rPr lang="pt-BR" sz="2400" dirty="0"/>
              <a:t>: Pernambuco só pode contratar R$ 1,5 bilhão em novos empréstimos em 2025, dentro do Espaço Fiscal.</a:t>
            </a:r>
          </a:p>
          <a:p>
            <a:pPr marL="285750" lvl="1" indent="-285750" algn="just">
              <a:lnSpc>
                <a:spcPct val="120000"/>
              </a:lnSpc>
            </a:pPr>
            <a:endParaRPr lang="pt-BR" sz="2400" dirty="0"/>
          </a:p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A realidade, entretanto, é que o Governo já tem R$ 1,7 bilhão autorizado pela Alepe para a busca de novas operações de crédito, </a:t>
            </a:r>
            <a:r>
              <a:rPr lang="pt-BR" sz="2400" dirty="0">
                <a:solidFill>
                  <a:srgbClr val="FF0000"/>
                </a:solidFill>
              </a:rPr>
              <a:t>nessa modalidade</a:t>
            </a:r>
            <a:r>
              <a:rPr lang="pt-BR" sz="2400" dirty="0"/>
              <a:t>, em 2025: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1213DE4-A979-2143-38ED-F0E2B6D98B7D}"/>
              </a:ext>
            </a:extLst>
          </p:cNvPr>
          <p:cNvSpPr txBox="1"/>
          <p:nvPr/>
        </p:nvSpPr>
        <p:spPr>
          <a:xfrm>
            <a:off x="728272" y="150471"/>
            <a:ext cx="1097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3200" b="1" dirty="0"/>
              <a:t>Projeto de </a:t>
            </a:r>
            <a:r>
              <a:rPr lang="pt-BR" sz="3200" b="1" dirty="0">
                <a:ea typeface="+mn-lt"/>
                <a:cs typeface="+mn-lt"/>
              </a:rPr>
              <a:t>Lei nº 2.692/2025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6EFB61E-B38A-F3FA-733E-B406DC71A20F}"/>
              </a:ext>
            </a:extLst>
          </p:cNvPr>
          <p:cNvSpPr/>
          <p:nvPr/>
        </p:nvSpPr>
        <p:spPr>
          <a:xfrm>
            <a:off x="706311" y="5879690"/>
            <a:ext cx="10807263" cy="43262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09FB720-EB63-F8F2-6251-DA7F5E0A7AB4}"/>
              </a:ext>
            </a:extLst>
          </p:cNvPr>
          <p:cNvSpPr txBox="1"/>
          <p:nvPr/>
        </p:nvSpPr>
        <p:spPr>
          <a:xfrm>
            <a:off x="706311" y="4562168"/>
            <a:ext cx="4376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R$ 1.749.662.648,77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31100D21-3D91-A898-9F6A-A8ADB9CDDA66}"/>
              </a:ext>
            </a:extLst>
          </p:cNvPr>
          <p:cNvCxnSpPr>
            <a:stCxn id="3" idx="3"/>
          </p:cNvCxnSpPr>
          <p:nvPr/>
        </p:nvCxnSpPr>
        <p:spPr>
          <a:xfrm flipV="1">
            <a:off x="5083277" y="4031226"/>
            <a:ext cx="1278194" cy="85410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EBEA5AB-0FD6-A064-95F9-3011A9C491EE}"/>
              </a:ext>
            </a:extLst>
          </p:cNvPr>
          <p:cNvSpPr txBox="1"/>
          <p:nvPr/>
        </p:nvSpPr>
        <p:spPr>
          <a:xfrm>
            <a:off x="6508954" y="3625637"/>
            <a:ext cx="4837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R$ 1.097.662.648,77</a:t>
            </a:r>
          </a:p>
          <a:p>
            <a:r>
              <a:rPr lang="pt-BR" sz="2800" dirty="0">
                <a:solidFill>
                  <a:srgbClr val="C00000"/>
                </a:solidFill>
              </a:rPr>
              <a:t>Saldo da Lei nº 18.151/2023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A42BBC92-9623-51F4-CFF1-279523080B5F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5083277" y="4885334"/>
            <a:ext cx="1292946" cy="9402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057C958-9A5F-7A00-8605-4DD21699A887}"/>
              </a:ext>
            </a:extLst>
          </p:cNvPr>
          <p:cNvSpPr txBox="1"/>
          <p:nvPr/>
        </p:nvSpPr>
        <p:spPr>
          <a:xfrm>
            <a:off x="6523706" y="5420026"/>
            <a:ext cx="4837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R$ 652.000.000,00</a:t>
            </a:r>
          </a:p>
          <a:p>
            <a:r>
              <a:rPr lang="pt-BR" sz="2800" dirty="0" smtClean="0">
                <a:solidFill>
                  <a:srgbClr val="C00000"/>
                </a:solidFill>
              </a:rPr>
              <a:t>Lei </a:t>
            </a:r>
            <a:r>
              <a:rPr lang="pt-BR" sz="2800" dirty="0">
                <a:solidFill>
                  <a:srgbClr val="C00000"/>
                </a:solidFill>
              </a:rPr>
              <a:t>nº 18.659/2024</a:t>
            </a:r>
          </a:p>
        </p:txBody>
      </p:sp>
    </p:spTree>
    <p:extLst>
      <p:ext uri="{BB962C8B-B14F-4D97-AF65-F5344CB8AC3E}">
        <p14:creationId xmlns:p14="http://schemas.microsoft.com/office/powerpoint/2010/main" val="294994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25A1F-BC31-A97B-4176-C24C2D1D4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87B6AF2-D3CC-79EB-DA01-F38970BE0C14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7472" indent="-347472">
              <a:buFont typeface=""/>
              <a:buChar char="•"/>
            </a:pPr>
            <a:r>
              <a:rPr lang="pt-BR" sz="18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Loro</a:t>
            </a:r>
            <a:endParaRPr lang="pt-BR">
              <a:solidFill>
                <a:schemeClr val="lt1"/>
              </a:solidFill>
              <a:latin typeface="Calibri"/>
            </a:endParaRP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4FACBBEC-0D04-A020-B7F8-4550A7D95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212332"/>
              </p:ext>
            </p:extLst>
          </p:nvPr>
        </p:nvGraphicFramePr>
        <p:xfrm>
          <a:off x="66684" y="1015997"/>
          <a:ext cx="11888250" cy="4842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0289116E-8EF3-A8C3-2A0D-3515D299EF01}"/>
              </a:ext>
            </a:extLst>
          </p:cNvPr>
          <p:cNvSpPr txBox="1">
            <a:spLocks/>
          </p:cNvSpPr>
          <p:nvPr/>
        </p:nvSpPr>
        <p:spPr>
          <a:xfrm>
            <a:off x="694267" y="895527"/>
            <a:ext cx="104140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200" dirty="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7A700957-1C60-934F-4BB4-35983EB49C4D}"/>
              </a:ext>
            </a:extLst>
          </p:cNvPr>
          <p:cNvGrpSpPr/>
          <p:nvPr/>
        </p:nvGrpSpPr>
        <p:grpSpPr>
          <a:xfrm>
            <a:off x="8534189" y="1185992"/>
            <a:ext cx="3740829" cy="3848849"/>
            <a:chOff x="8533646" y="1605408"/>
            <a:chExt cx="3662349" cy="3768103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DDFF906D-A737-28BC-3992-CD03D01AD7BB}"/>
                </a:ext>
              </a:extLst>
            </p:cNvPr>
            <p:cNvSpPr txBox="1"/>
            <p:nvPr/>
          </p:nvSpPr>
          <p:spPr>
            <a:xfrm>
              <a:off x="8533646" y="1605408"/>
              <a:ext cx="366234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400" dirty="0">
                  <a:solidFill>
                    <a:srgbClr val="FF0000"/>
                  </a:solidFill>
                </a:rPr>
                <a:t>“Excesso de autorização”: </a:t>
              </a:r>
            </a:p>
            <a:p>
              <a:pPr algn="ctr"/>
              <a:r>
                <a:rPr lang="pt-BR" sz="2400" dirty="0">
                  <a:solidFill>
                    <a:srgbClr val="FF0000"/>
                  </a:solidFill>
                </a:rPr>
                <a:t>R$ 200 milhões</a:t>
              </a:r>
            </a:p>
          </p:txBody>
        </p:sp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97A61C98-6289-630C-CC3F-40B25BD91978}"/>
                </a:ext>
              </a:extLst>
            </p:cNvPr>
            <p:cNvCxnSpPr>
              <a:cxnSpLocks/>
            </p:cNvCxnSpPr>
            <p:nvPr/>
          </p:nvCxnSpPr>
          <p:spPr>
            <a:xfrm>
              <a:off x="10024534" y="2436405"/>
              <a:ext cx="0" cy="293710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54330B80-EAD0-B344-2577-AD23D10999EA}"/>
                </a:ext>
              </a:extLst>
            </p:cNvPr>
            <p:cNvCxnSpPr>
              <a:cxnSpLocks/>
            </p:cNvCxnSpPr>
            <p:nvPr/>
          </p:nvCxnSpPr>
          <p:spPr>
            <a:xfrm>
              <a:off x="10572045" y="2436405"/>
              <a:ext cx="0" cy="293710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1659B25-D888-6D0B-566D-0C96A1CA2B0D}"/>
              </a:ext>
            </a:extLst>
          </p:cNvPr>
          <p:cNvSpPr txBox="1"/>
          <p:nvPr/>
        </p:nvSpPr>
        <p:spPr>
          <a:xfrm>
            <a:off x="728272" y="150471"/>
            <a:ext cx="1097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/>
              <a:t>Limite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sto MT"/>
                <a:ea typeface="+mn-ea"/>
                <a:cs typeface="+mn-cs"/>
              </a:rPr>
              <a:t>de contratação de operações de crédito</a:t>
            </a:r>
            <a:endParaRPr lang="pt-BR" sz="3200" b="1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92660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DB0E9-171D-A1D3-3D70-13B7DCA27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3CAEFC5A-7D55-477F-CC15-1ABCE800289B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5079E713-3EB9-8EEE-115B-A55BD3DA6C4F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68101"/>
            <a:ext cx="11062899" cy="58394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3200" dirty="0"/>
              <a:t>Há um “</a:t>
            </a:r>
            <a:r>
              <a:rPr lang="pt-BR" sz="3200" b="1" u="sng" dirty="0"/>
              <a:t>Excesso de Autorização Legislativa</a:t>
            </a:r>
            <a:r>
              <a:rPr lang="pt-BR" sz="3200" b="1" dirty="0"/>
              <a:t>”</a:t>
            </a:r>
            <a:r>
              <a:rPr lang="pt-BR" sz="3200" dirty="0"/>
              <a:t> em relação ao que o Governo pode contratar de fato</a:t>
            </a:r>
          </a:p>
          <a:p>
            <a:pPr marL="285750" lvl="1" indent="-285750" algn="just">
              <a:lnSpc>
                <a:spcPct val="120000"/>
              </a:lnSpc>
            </a:pPr>
            <a:endParaRPr lang="pt-BR" sz="3200" dirty="0"/>
          </a:p>
          <a:p>
            <a:pPr marL="285750" lvl="1" indent="-285750" algn="just">
              <a:lnSpc>
                <a:spcPct val="120000"/>
              </a:lnSpc>
            </a:pPr>
            <a:r>
              <a:rPr lang="pt-BR" sz="3200" dirty="0" smtClean="0"/>
              <a:t>O </a:t>
            </a:r>
            <a:r>
              <a:rPr lang="pt-BR" sz="3200" dirty="0"/>
              <a:t>Governo </a:t>
            </a:r>
            <a:r>
              <a:rPr lang="pt-BR" sz="3200" dirty="0" smtClean="0"/>
              <a:t>ingressou, </a:t>
            </a:r>
            <a:r>
              <a:rPr lang="pt-BR" sz="3200" dirty="0"/>
              <a:t>no dia 30/04, </a:t>
            </a:r>
            <a:r>
              <a:rPr lang="pt-BR" sz="3200" dirty="0" smtClean="0"/>
              <a:t>com pedido </a:t>
            </a:r>
            <a:r>
              <a:rPr lang="pt-BR" sz="3200" dirty="0"/>
              <a:t>de análise pela STN para aprovação de novo empréstimo junto ao Banco do Brasil no valor de R$ 1,097 bilhão, utilizando justamente o saldo já autorizado pela Lei nº 18.151/2023: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942727-AF84-F0D5-EA68-0DA09B0D031F}"/>
              </a:ext>
            </a:extLst>
          </p:cNvPr>
          <p:cNvSpPr txBox="1"/>
          <p:nvPr/>
        </p:nvSpPr>
        <p:spPr>
          <a:xfrm>
            <a:off x="728272" y="150471"/>
            <a:ext cx="1097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3200" b="1" dirty="0"/>
              <a:t>Projeto de </a:t>
            </a:r>
            <a:r>
              <a:rPr lang="pt-BR" sz="3200" b="1" dirty="0">
                <a:ea typeface="+mn-lt"/>
                <a:cs typeface="+mn-lt"/>
              </a:rPr>
              <a:t>Lei nº 2.692/2025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60B40C8-29B6-E005-D2A0-B7279408E1D2}"/>
              </a:ext>
            </a:extLst>
          </p:cNvPr>
          <p:cNvSpPr/>
          <p:nvPr/>
        </p:nvSpPr>
        <p:spPr>
          <a:xfrm>
            <a:off x="706311" y="5879690"/>
            <a:ext cx="10807263" cy="43262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3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9ECD0-81DD-AFB1-DD13-7EA6E094B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5A50BCFA-93B6-EDB7-745D-29D8F6933E68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2D397C9-1127-731A-7AD8-3B760ACABD3D}"/>
              </a:ext>
            </a:extLst>
          </p:cNvPr>
          <p:cNvSpPr txBox="1"/>
          <p:nvPr/>
        </p:nvSpPr>
        <p:spPr>
          <a:xfrm>
            <a:off x="728272" y="150471"/>
            <a:ext cx="1097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3200" b="1" dirty="0"/>
              <a:t>Projeto de </a:t>
            </a:r>
            <a:r>
              <a:rPr lang="pt-BR" sz="3200" b="1" dirty="0">
                <a:ea typeface="+mn-lt"/>
                <a:cs typeface="+mn-lt"/>
              </a:rPr>
              <a:t>Lei nº 2.692/2025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C40784D-2FBD-F4B0-164B-179D80BF967D}"/>
              </a:ext>
            </a:extLst>
          </p:cNvPr>
          <p:cNvSpPr/>
          <p:nvPr/>
        </p:nvSpPr>
        <p:spPr>
          <a:xfrm>
            <a:off x="706311" y="5879690"/>
            <a:ext cx="10807263" cy="43262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41A9155-DCC2-C6F4-9BAD-BD134FE75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236" y="1410229"/>
            <a:ext cx="10196054" cy="5218526"/>
          </a:xfrm>
          <a:prstGeom prst="rect">
            <a:avLst/>
          </a:prstGeom>
        </p:spPr>
      </p:pic>
      <p:sp>
        <p:nvSpPr>
          <p:cNvPr id="6" name="Espaço Reservado para Conteúdo 3">
            <a:extLst>
              <a:ext uri="{FF2B5EF4-FFF2-40B4-BE49-F238E27FC236}">
                <a16:creationId xmlns:a16="http://schemas.microsoft.com/office/drawing/2014/main" id="{329A0102-823A-2A34-F19A-149A4FBD5198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68101"/>
            <a:ext cx="11062899" cy="58394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Protocolo do pedido de novo empréstimo junto à STN:</a:t>
            </a:r>
          </a:p>
        </p:txBody>
      </p:sp>
    </p:spTree>
    <p:extLst>
      <p:ext uri="{BB962C8B-B14F-4D97-AF65-F5344CB8AC3E}">
        <p14:creationId xmlns:p14="http://schemas.microsoft.com/office/powerpoint/2010/main" val="46142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734E4-6547-5EDF-1FBA-8E837A9E3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2FA100E0-227E-877A-0D6E-28E1050243B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7472" indent="-347472">
              <a:buFont typeface=""/>
              <a:buChar char="•"/>
            </a:pPr>
            <a:r>
              <a:rPr lang="pt-BR" sz="18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Loro</a:t>
            </a:r>
            <a:endParaRPr lang="pt-BR">
              <a:solidFill>
                <a:schemeClr val="lt1"/>
              </a:solidFill>
              <a:latin typeface="Calibri"/>
            </a:endParaRP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9ED002D-487B-E076-B116-6DC1623B3D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775895"/>
              </p:ext>
            </p:extLst>
          </p:nvPr>
        </p:nvGraphicFramePr>
        <p:xfrm>
          <a:off x="237067" y="1456268"/>
          <a:ext cx="11638844" cy="4741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EBD3D146-CFBA-29D1-683A-257E6892669D}"/>
              </a:ext>
            </a:extLst>
          </p:cNvPr>
          <p:cNvSpPr txBox="1">
            <a:spLocks/>
          </p:cNvSpPr>
          <p:nvPr/>
        </p:nvSpPr>
        <p:spPr>
          <a:xfrm>
            <a:off x="694267" y="895527"/>
            <a:ext cx="104140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Limite de contratação de operações de crédito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AA6E8E43-4714-0BC1-51FC-A20654D9CE87}"/>
              </a:ext>
            </a:extLst>
          </p:cNvPr>
          <p:cNvGrpSpPr/>
          <p:nvPr/>
        </p:nvGrpSpPr>
        <p:grpSpPr>
          <a:xfrm>
            <a:off x="7534896" y="1738488"/>
            <a:ext cx="3344185" cy="3574563"/>
            <a:chOff x="8692729" y="1605408"/>
            <a:chExt cx="3344185" cy="3768103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B82ACCD3-CE2A-639A-6E12-1F50563F5251}"/>
                </a:ext>
              </a:extLst>
            </p:cNvPr>
            <p:cNvSpPr txBox="1"/>
            <p:nvPr/>
          </p:nvSpPr>
          <p:spPr>
            <a:xfrm>
              <a:off x="8692729" y="1605408"/>
              <a:ext cx="3344185" cy="875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400" dirty="0">
                  <a:solidFill>
                    <a:srgbClr val="FF0000"/>
                  </a:solidFill>
                </a:rPr>
                <a:t>Saldo para contratação: </a:t>
              </a:r>
            </a:p>
            <a:p>
              <a:pPr algn="ctr"/>
              <a:r>
                <a:rPr lang="pt-BR" sz="2400" dirty="0">
                  <a:solidFill>
                    <a:srgbClr val="FF0000"/>
                  </a:solidFill>
                </a:rPr>
                <a:t>R$ 416 milhões</a:t>
              </a:r>
            </a:p>
          </p:txBody>
        </p:sp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id="{00BFE8DB-D341-7DCA-C10D-FFBA935B7F8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4534" y="2436405"/>
              <a:ext cx="0" cy="293710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5A7ABF15-2D8A-F8D7-CC70-EBE88002F609}"/>
                </a:ext>
              </a:extLst>
            </p:cNvPr>
            <p:cNvCxnSpPr>
              <a:cxnSpLocks/>
            </p:cNvCxnSpPr>
            <p:nvPr/>
          </p:nvCxnSpPr>
          <p:spPr>
            <a:xfrm>
              <a:off x="11159068" y="2418841"/>
              <a:ext cx="0" cy="293710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71671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FA904-31EB-442D-30C3-F7E6A2E23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DDBEB77-451A-B4E5-4542-02756897CB6A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BD8457B-59DC-D0C1-5AF4-1CCF65F2D91D}"/>
              </a:ext>
            </a:extLst>
          </p:cNvPr>
          <p:cNvSpPr txBox="1"/>
          <p:nvPr/>
        </p:nvSpPr>
        <p:spPr>
          <a:xfrm>
            <a:off x="728272" y="150471"/>
            <a:ext cx="1097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3200" b="1" dirty="0"/>
              <a:t>Projeto de </a:t>
            </a:r>
            <a:r>
              <a:rPr lang="pt-BR" sz="3200" b="1" dirty="0">
                <a:ea typeface="+mn-lt"/>
                <a:cs typeface="+mn-lt"/>
              </a:rPr>
              <a:t>Lei nº 2.692/2025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857F3FC-6F51-D3D8-F8BD-AE0825CE6EBC}"/>
              </a:ext>
            </a:extLst>
          </p:cNvPr>
          <p:cNvSpPr/>
          <p:nvPr/>
        </p:nvSpPr>
        <p:spPr>
          <a:xfrm>
            <a:off x="706311" y="5879690"/>
            <a:ext cx="10807263" cy="43262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F6B28DEE-60F7-D1AC-B49F-59C9F2CEBE63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68101"/>
            <a:ext cx="11062899" cy="58394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O artigo 27 da Portaria STN/MF Nº 217/2024 define que o Espaço Fiscal é consumido no momento do protocolo do pedido junto à STN</a:t>
            </a:r>
          </a:p>
          <a:p>
            <a:pPr marL="0" lvl="1" indent="0" algn="just">
              <a:lnSpc>
                <a:spcPct val="120000"/>
              </a:lnSpc>
              <a:buNone/>
            </a:pPr>
            <a:endParaRPr lang="pt-BR" dirty="0"/>
          </a:p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Portanto, o Governo de Pernambuco só pode buscar mais R$ 416,21 milhões em outros empréstimos em 2025 dentro do Espaço Fiscal:</a:t>
            </a:r>
          </a:p>
          <a:p>
            <a:pPr marL="285750" lvl="1" indent="-285750" algn="just">
              <a:lnSpc>
                <a:spcPct val="120000"/>
              </a:lnSpc>
            </a:pPr>
            <a:endParaRPr lang="pt-BR" sz="2400" dirty="0"/>
          </a:p>
          <a:p>
            <a:pPr marL="285750" lvl="1" indent="-285750" algn="just">
              <a:lnSpc>
                <a:spcPct val="120000"/>
              </a:lnSpc>
            </a:pPr>
            <a:endParaRPr lang="pt-BR" sz="2400" dirty="0"/>
          </a:p>
          <a:p>
            <a:pPr marL="285750" lvl="1" indent="-285750" algn="just">
              <a:lnSpc>
                <a:spcPct val="120000"/>
              </a:lnSpc>
            </a:pPr>
            <a:endParaRPr lang="pt-BR" sz="2400" dirty="0"/>
          </a:p>
          <a:p>
            <a:pPr marL="285750" lvl="1" indent="-285750" algn="just">
              <a:lnSpc>
                <a:spcPct val="120000"/>
              </a:lnSpc>
            </a:pPr>
            <a:endParaRPr lang="pt-BR" sz="2400" dirty="0"/>
          </a:p>
          <a:p>
            <a:pPr marL="0" lvl="1" indent="0" algn="just">
              <a:lnSpc>
                <a:spcPct val="120000"/>
              </a:lnSpc>
              <a:buNone/>
            </a:pPr>
            <a:endParaRPr lang="pt-BR" sz="1000" dirty="0"/>
          </a:p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Esse valor está mais do que coberto pela Lei nº 18.659/2024, que autorizou a contratação de R$ 652 milhões junto ao BNDES.</a:t>
            </a:r>
          </a:p>
          <a:p>
            <a:pPr marL="0" lvl="1" indent="0" algn="just">
              <a:lnSpc>
                <a:spcPct val="120000"/>
              </a:lnSpc>
              <a:buNone/>
            </a:pPr>
            <a:endParaRPr lang="pt-BR" sz="2400" dirty="0"/>
          </a:p>
          <a:p>
            <a:pPr marL="285750" lvl="1" indent="-285750" algn="just">
              <a:lnSpc>
                <a:spcPct val="120000"/>
              </a:lnSpc>
            </a:pPr>
            <a:endParaRPr lang="pt-BR" sz="2400" dirty="0"/>
          </a:p>
          <a:p>
            <a:pPr marL="0" lvl="1" indent="0" algn="just">
              <a:lnSpc>
                <a:spcPct val="120000"/>
              </a:lnSpc>
              <a:buNone/>
            </a:pPr>
            <a:endParaRPr lang="pt-BR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8DF201D-7AC6-458F-93F7-FAE2D9D346E7}"/>
              </a:ext>
            </a:extLst>
          </p:cNvPr>
          <p:cNvSpPr txBox="1"/>
          <p:nvPr/>
        </p:nvSpPr>
        <p:spPr>
          <a:xfrm>
            <a:off x="2231923" y="3337680"/>
            <a:ext cx="84164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Espaço Fiscal no início de 2025:  R$ 1,513 bilhão</a:t>
            </a:r>
          </a:p>
          <a:p>
            <a:r>
              <a:rPr lang="pt-BR" sz="2400" b="1" dirty="0">
                <a:solidFill>
                  <a:srgbClr val="C00000"/>
                </a:solidFill>
              </a:rPr>
              <a:t>(-) Pedidos já realizados:               R$ 1,097 bilhão</a:t>
            </a:r>
          </a:p>
          <a:p>
            <a:endParaRPr lang="pt-BR" sz="2400" dirty="0"/>
          </a:p>
          <a:p>
            <a:r>
              <a:rPr lang="pt-BR" sz="2400" dirty="0"/>
              <a:t>Valor ainda disponível:                    </a:t>
            </a:r>
            <a:r>
              <a:rPr lang="pt-BR" sz="2400" b="1" dirty="0"/>
              <a:t>R$ 416 milhões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52A91ED-8EB4-4C1B-5CA7-F47203DBFD5B}"/>
              </a:ext>
            </a:extLst>
          </p:cNvPr>
          <p:cNvCxnSpPr/>
          <p:nvPr/>
        </p:nvCxnSpPr>
        <p:spPr>
          <a:xfrm>
            <a:off x="2231923" y="4306533"/>
            <a:ext cx="6744929" cy="0"/>
          </a:xfrm>
          <a:prstGeom prst="line">
            <a:avLst/>
          </a:prstGeom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17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A6568-98E5-FF9A-9A21-7FA6E212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25CC64C-6F06-B9E5-6ED6-FF5FDE623EDB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FF11DF-BB66-5B6C-28B3-3296517464EF}"/>
              </a:ext>
            </a:extLst>
          </p:cNvPr>
          <p:cNvSpPr txBox="1"/>
          <p:nvPr/>
        </p:nvSpPr>
        <p:spPr>
          <a:xfrm>
            <a:off x="728272" y="150471"/>
            <a:ext cx="1097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3200" b="1" dirty="0"/>
              <a:t>Projeto de </a:t>
            </a:r>
            <a:r>
              <a:rPr lang="pt-BR" sz="3200" b="1" dirty="0">
                <a:ea typeface="+mn-lt"/>
                <a:cs typeface="+mn-lt"/>
              </a:rPr>
              <a:t>Lei nº 2.692/2025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EB4BBB6-8F6E-02B0-8BBF-DF831F3D05A1}"/>
              </a:ext>
            </a:extLst>
          </p:cNvPr>
          <p:cNvSpPr/>
          <p:nvPr/>
        </p:nvSpPr>
        <p:spPr>
          <a:xfrm>
            <a:off x="706311" y="5879690"/>
            <a:ext cx="10807263" cy="43262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E1014667-D88F-5273-9517-E2B0BB090EC7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91613" y="868101"/>
            <a:ext cx="11277597" cy="50115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800" dirty="0"/>
              <a:t>O Governo não precisa da aprovação do Projeto de Lei nº 2.692/2025 para contratar, em 2025, o valor de empréstimos que é autorizado pela STN</a:t>
            </a:r>
          </a:p>
          <a:p>
            <a:pPr marL="0" lvl="1" indent="0" algn="just">
              <a:lnSpc>
                <a:spcPct val="120000"/>
              </a:lnSpc>
              <a:buNone/>
            </a:pPr>
            <a:endParaRPr lang="pt-BR" dirty="0"/>
          </a:p>
          <a:p>
            <a:pPr marL="285750" lvl="1" indent="-285750" algn="just">
              <a:lnSpc>
                <a:spcPct val="120000"/>
              </a:lnSpc>
            </a:pPr>
            <a:r>
              <a:rPr lang="pt-BR" sz="2800" dirty="0"/>
              <a:t>A limitação para contratação de novos empréstimos vem somente da STN</a:t>
            </a:r>
          </a:p>
          <a:p>
            <a:pPr marL="0" lvl="1" indent="0" algn="just">
              <a:lnSpc>
                <a:spcPct val="120000"/>
              </a:lnSpc>
              <a:buNone/>
            </a:pPr>
            <a:endParaRPr lang="pt-BR" dirty="0"/>
          </a:p>
          <a:p>
            <a:pPr marL="285750" lvl="1" indent="-285750" algn="just">
              <a:lnSpc>
                <a:spcPct val="120000"/>
              </a:lnSpc>
            </a:pPr>
            <a:r>
              <a:rPr lang="pt-BR" sz="2800" dirty="0"/>
              <a:t>A aprovação do projeto em tramitação na Alepe não tem efeitos práticos em </a:t>
            </a:r>
            <a:r>
              <a:rPr lang="pt-BR" sz="2800" dirty="0" smtClean="0"/>
              <a:t>2025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10240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5528-B086-0190-219F-B42763F5D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C6A61-6EE0-289B-88BE-9A67A74B3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25" y="998526"/>
            <a:ext cx="9641847" cy="4860947"/>
          </a:xfrm>
        </p:spPr>
        <p:txBody>
          <a:bodyPr anchor="ctr">
            <a:normAutofit/>
          </a:bodyPr>
          <a:lstStyle/>
          <a:p>
            <a:r>
              <a:rPr lang="pt-BR" sz="7600" u="sng" dirty="0"/>
              <a:t>Parte II:</a:t>
            </a:r>
            <a:r>
              <a:rPr lang="pt-BR" sz="7600" u="sng" dirty="0">
                <a:ea typeface="+mj-lt"/>
                <a:cs typeface="+mj-lt"/>
              </a:rPr>
              <a:t/>
            </a:r>
            <a:br>
              <a:rPr lang="pt-BR" sz="7600" u="sng" dirty="0">
                <a:ea typeface="+mj-lt"/>
                <a:cs typeface="+mj-lt"/>
              </a:rPr>
            </a:br>
            <a:r>
              <a:rPr lang="pt-BR" sz="7600" dirty="0">
                <a:ea typeface="+mj-lt"/>
                <a:cs typeface="+mj-lt"/>
              </a:rPr>
              <a:t>Contrato com a CEF</a:t>
            </a:r>
            <a:br>
              <a:rPr lang="pt-BR" sz="7600" dirty="0">
                <a:ea typeface="+mj-lt"/>
                <a:cs typeface="+mj-lt"/>
              </a:rPr>
            </a:br>
            <a:r>
              <a:rPr lang="pt-BR" sz="7600" dirty="0">
                <a:ea typeface="+mj-lt"/>
                <a:cs typeface="+mj-lt"/>
              </a:rPr>
              <a:t>(Lei nº 18.151/2023)</a:t>
            </a:r>
          </a:p>
        </p:txBody>
      </p:sp>
    </p:spTree>
    <p:extLst>
      <p:ext uri="{BB962C8B-B14F-4D97-AF65-F5344CB8AC3E}">
        <p14:creationId xmlns:p14="http://schemas.microsoft.com/office/powerpoint/2010/main" val="226872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A5923-3EA1-68F2-75C2-DC9DE615F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7E760C1-C45E-4B6A-80ED-A02AB216F1A8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7C3A1CAA-C93A-89CE-0B1B-FA84F21C5238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68102"/>
            <a:ext cx="11062899" cy="4796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Valor total: </a:t>
            </a:r>
            <a:r>
              <a:rPr lang="pt-BR" sz="2400" b="1" dirty="0"/>
              <a:t>R$ 1,7 bilhão</a:t>
            </a:r>
          </a:p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Assinatura: 05/07/2023</a:t>
            </a:r>
          </a:p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Prazo para primeiro desembolso: 31/12/2023</a:t>
            </a:r>
          </a:p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Cronograma previsto no contrato original: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C544B82-C7C0-452D-EDF5-99DA323F9825}"/>
              </a:ext>
            </a:extLst>
          </p:cNvPr>
          <p:cNvSpPr txBox="1"/>
          <p:nvPr/>
        </p:nvSpPr>
        <p:spPr>
          <a:xfrm>
            <a:off x="728272" y="150471"/>
            <a:ext cx="1097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3200" b="1" dirty="0"/>
              <a:t>Contrato com a CEF </a:t>
            </a:r>
            <a:r>
              <a:rPr lang="pt-BR" sz="3200" b="1" dirty="0">
                <a:ea typeface="+mn-lt"/>
                <a:cs typeface="+mn-lt"/>
              </a:rPr>
              <a:t>nº 0620.946-63 </a:t>
            </a:r>
            <a:r>
              <a:rPr lang="pt-BR" sz="3200" b="1" dirty="0"/>
              <a:t>- </a:t>
            </a:r>
            <a:r>
              <a:rPr lang="pt-BR" sz="3200" b="1" dirty="0">
                <a:ea typeface="+mn-lt"/>
                <a:cs typeface="+mn-lt"/>
              </a:rPr>
              <a:t>Lei nº 18.151/2023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19375B3-BB57-1FF5-32B1-12F7712D5960}"/>
              </a:ext>
            </a:extLst>
          </p:cNvPr>
          <p:cNvSpPr/>
          <p:nvPr/>
        </p:nvSpPr>
        <p:spPr>
          <a:xfrm>
            <a:off x="491613" y="5860026"/>
            <a:ext cx="11277597" cy="52110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3ECA38B-91B1-4607-F3AD-F99950B70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306" y="2929020"/>
            <a:ext cx="7836908" cy="377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81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427EE-B1D6-0DF4-CD23-F1C9EE4B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204EAF29-DE30-D69E-DEC1-ED9AB412488F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B3591B79-AC88-0D56-6B93-BD43B59C7A43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46509"/>
            <a:ext cx="11062899" cy="4802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pt-BR" sz="3200" b="1" dirty="0">
                <a:ea typeface="+mn-lt"/>
                <a:cs typeface="+mn-lt"/>
              </a:rPr>
              <a:t>2023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715F939-CD8F-50D8-7E66-B155FB3F3219}"/>
              </a:ext>
            </a:extLst>
          </p:cNvPr>
          <p:cNvSpPr txBox="1"/>
          <p:nvPr/>
        </p:nvSpPr>
        <p:spPr>
          <a:xfrm>
            <a:off x="5125721" y="2047721"/>
            <a:ext cx="2509517" cy="6463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Assinatura do Contrato</a:t>
            </a:r>
          </a:p>
          <a:p>
            <a:pPr algn="ctr"/>
            <a:r>
              <a:rPr lang="pt-BR" dirty="0"/>
              <a:t>(05/07/2023)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0038148-BC27-5319-E429-0C0B03EFD655}"/>
              </a:ext>
            </a:extLst>
          </p:cNvPr>
          <p:cNvSpPr txBox="1"/>
          <p:nvPr/>
        </p:nvSpPr>
        <p:spPr>
          <a:xfrm>
            <a:off x="5679440" y="4185920"/>
            <a:ext cx="3942080" cy="9233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Envio de Ofício para a Alepe com as destinações dos recursos </a:t>
            </a:r>
          </a:p>
          <a:p>
            <a:pPr algn="ctr"/>
            <a:r>
              <a:rPr lang="pt-BR" dirty="0"/>
              <a:t>(§ 4º do art. 1º da Lei nº 18.151/2023)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83A2FFD-846E-3962-98E3-1DD524978FCB}"/>
              </a:ext>
            </a:extLst>
          </p:cNvPr>
          <p:cNvSpPr txBox="1"/>
          <p:nvPr/>
        </p:nvSpPr>
        <p:spPr>
          <a:xfrm>
            <a:off x="10296017" y="1778245"/>
            <a:ext cx="1742241" cy="9233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Prazo para o 1º desembolso</a:t>
            </a:r>
          </a:p>
          <a:p>
            <a:pPr algn="ctr"/>
            <a:r>
              <a:rPr lang="pt-BR" dirty="0"/>
              <a:t>(não cumprido)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CB82F54-BEC5-A76E-8421-856AD536632F}"/>
              </a:ext>
            </a:extLst>
          </p:cNvPr>
          <p:cNvSpPr txBox="1"/>
          <p:nvPr/>
        </p:nvSpPr>
        <p:spPr>
          <a:xfrm>
            <a:off x="1743691" y="735246"/>
            <a:ext cx="7516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/>
              <a:t>Recebimentos previstos no cronograma: R$ 1,0 bilhão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/>
              <a:t>Recebimento efetivo: R$ 0,00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69EDCAC-CD6A-E1A7-F306-933CE73AD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29" y="3090815"/>
            <a:ext cx="11050542" cy="676369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989D7756-CD04-059D-B156-FF7230695F41}"/>
              </a:ext>
            </a:extLst>
          </p:cNvPr>
          <p:cNvCxnSpPr/>
          <p:nvPr/>
        </p:nvCxnSpPr>
        <p:spPr>
          <a:xfrm flipV="1">
            <a:off x="6380480" y="2702560"/>
            <a:ext cx="0" cy="6096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32C95F5-BD73-AD69-7FBE-0C0C29617359}"/>
              </a:ext>
            </a:extLst>
          </p:cNvPr>
          <p:cNvSpPr txBox="1"/>
          <p:nvPr/>
        </p:nvSpPr>
        <p:spPr>
          <a:xfrm>
            <a:off x="5928362" y="3567129"/>
            <a:ext cx="919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Jul/23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EBABA55-F6FC-A34B-BBE3-F69AC526919B}"/>
              </a:ext>
            </a:extLst>
          </p:cNvPr>
          <p:cNvSpPr txBox="1"/>
          <p:nvPr/>
        </p:nvSpPr>
        <p:spPr>
          <a:xfrm>
            <a:off x="6847840" y="2890760"/>
            <a:ext cx="919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Jul/23</a:t>
            </a: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9959DA15-A766-9914-8E94-354170E7184E}"/>
              </a:ext>
            </a:extLst>
          </p:cNvPr>
          <p:cNvCxnSpPr>
            <a:cxnSpLocks/>
          </p:cNvCxnSpPr>
          <p:nvPr/>
        </p:nvCxnSpPr>
        <p:spPr>
          <a:xfrm>
            <a:off x="7307579" y="3545358"/>
            <a:ext cx="0" cy="6405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0C4EB38-086A-70F6-C951-A988FC98BB6C}"/>
              </a:ext>
            </a:extLst>
          </p:cNvPr>
          <p:cNvSpPr txBox="1"/>
          <p:nvPr/>
        </p:nvSpPr>
        <p:spPr>
          <a:xfrm>
            <a:off x="10619862" y="3567129"/>
            <a:ext cx="1136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Dez/23</a:t>
            </a:r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861439EB-6321-0FCD-3721-62CF939C92FB}"/>
              </a:ext>
            </a:extLst>
          </p:cNvPr>
          <p:cNvCxnSpPr/>
          <p:nvPr/>
        </p:nvCxnSpPr>
        <p:spPr>
          <a:xfrm flipV="1">
            <a:off x="11043920" y="2712022"/>
            <a:ext cx="0" cy="6096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9314421C-0689-7CC5-A6E3-BC34C641502F}"/>
              </a:ext>
            </a:extLst>
          </p:cNvPr>
          <p:cNvSpPr/>
          <p:nvPr/>
        </p:nvSpPr>
        <p:spPr>
          <a:xfrm>
            <a:off x="207263" y="3194304"/>
            <a:ext cx="6063221" cy="43891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1FBFB4FA-1261-433C-B1D9-4D8D5211789D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Resumo - Linha do Tempo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0677EE44-3E23-C8E1-5E01-EC85914D175D}"/>
              </a:ext>
            </a:extLst>
          </p:cNvPr>
          <p:cNvSpPr/>
          <p:nvPr/>
        </p:nvSpPr>
        <p:spPr>
          <a:xfrm>
            <a:off x="6496661" y="3194304"/>
            <a:ext cx="5130790" cy="43891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5D5F6035-41E7-5D90-0D92-CF9C4976002F}"/>
              </a:ext>
            </a:extLst>
          </p:cNvPr>
          <p:cNvSpPr/>
          <p:nvPr/>
        </p:nvSpPr>
        <p:spPr>
          <a:xfrm>
            <a:off x="6257926" y="3308985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4C47B92E-BDC2-4341-BCA6-912DFFEE5EBD}"/>
              </a:ext>
            </a:extLst>
          </p:cNvPr>
          <p:cNvSpPr/>
          <p:nvPr/>
        </p:nvSpPr>
        <p:spPr>
          <a:xfrm>
            <a:off x="7197261" y="3314867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7549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0.07422 0.0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1" y="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22 0.00231 L 0.44687 0.00185 " pathEditMode="relative" rAng="0" ptsTypes="AA">
                                      <p:cBhvr>
                                        <p:cTn id="25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3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19" grpId="0"/>
      <p:bldP spid="24" grpId="0"/>
      <p:bldP spid="35" grpId="0" animBg="1"/>
      <p:bldP spid="35" grpId="1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359B7-0D26-9AEA-EEA1-6DBACDAFE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BE88882-C49E-341E-A6E4-D7C7AF1B94DC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4CC3037-3820-D88A-867D-AE4FA376E4DC}"/>
              </a:ext>
            </a:extLst>
          </p:cNvPr>
          <p:cNvGrpSpPr/>
          <p:nvPr/>
        </p:nvGrpSpPr>
        <p:grpSpPr>
          <a:xfrm>
            <a:off x="3422558" y="946349"/>
            <a:ext cx="4876800" cy="4876801"/>
            <a:chOff x="3422558" y="946349"/>
            <a:chExt cx="4876800" cy="4876801"/>
          </a:xfrm>
        </p:grpSpPr>
        <p:pic>
          <p:nvPicPr>
            <p:cNvPr id="1028" name="Picture 4" descr="https://cdn-icons-png.flaticon.com/512/42/4249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2558" y="946349"/>
              <a:ext cx="4876800" cy="4876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tângulo 13"/>
            <p:cNvSpPr/>
            <p:nvPr/>
          </p:nvSpPr>
          <p:spPr>
            <a:xfrm>
              <a:off x="4511870" y="2139425"/>
              <a:ext cx="2698176" cy="280076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DEZ</a:t>
              </a:r>
            </a:p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2023</a:t>
              </a:r>
              <a:endParaRPr lang="pt-BR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5" name="Espaço Reservado para Conteúdo 3">
            <a:extLst>
              <a:ext uri="{FF2B5EF4-FFF2-40B4-BE49-F238E27FC236}">
                <a16:creationId xmlns:a16="http://schemas.microsoft.com/office/drawing/2014/main" id="{686C05FC-B8A7-8B8E-6075-1D69F600E3B6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84209" y="924240"/>
            <a:ext cx="6430297" cy="53535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lnSpc>
                <a:spcPct val="125000"/>
              </a:lnSpc>
            </a:pPr>
            <a:r>
              <a:rPr lang="pt-BR" sz="2800" dirty="0"/>
              <a:t>Perda do prazo para o 1º desembolso (180 dias a partir da assinatura)</a:t>
            </a:r>
          </a:p>
          <a:p>
            <a:pPr marL="342900" lvl="1" indent="-342900" algn="just">
              <a:lnSpc>
                <a:spcPct val="125000"/>
              </a:lnSpc>
            </a:pPr>
            <a:endParaRPr lang="pt-BR" sz="2800" dirty="0"/>
          </a:p>
          <a:p>
            <a:pPr marL="342900" lvl="1" indent="-342900" algn="just">
              <a:lnSpc>
                <a:spcPct val="125000"/>
              </a:lnSpc>
            </a:pPr>
            <a:r>
              <a:rPr lang="pt-BR" sz="2800" dirty="0"/>
              <a:t>Para o primeiro desembolso, bastava s</a:t>
            </a:r>
            <a:r>
              <a:rPr lang="pt-BR" sz="2600" dirty="0"/>
              <a:t>olicitação do Governo e comprovação de regularidades documentais</a:t>
            </a:r>
          </a:p>
        </p:txBody>
      </p:sp>
    </p:spTree>
    <p:extLst>
      <p:ext uri="{BB962C8B-B14F-4D97-AF65-F5344CB8AC3E}">
        <p14:creationId xmlns:p14="http://schemas.microsoft.com/office/powerpoint/2010/main" val="2230713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0.00046 L -0.26458 -0.0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01FB1-1207-CC6F-CC09-6B188BD60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B23905A8-364F-5B7B-5FEC-521457680FF7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98245796-4462-D3AC-42F4-3964265213F3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46509"/>
            <a:ext cx="11062899" cy="4802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pt-BR" sz="3200" b="1" dirty="0">
                <a:ea typeface="+mn-lt"/>
                <a:cs typeface="+mn-lt"/>
              </a:rPr>
              <a:t>2024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E29FBEE-79E7-D43A-96CC-84310EDAE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29" y="3090815"/>
            <a:ext cx="11050542" cy="676369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E38BFE9C-7B4E-0EF8-05A9-9DD39D7A859F}"/>
              </a:ext>
            </a:extLst>
          </p:cNvPr>
          <p:cNvCxnSpPr/>
          <p:nvPr/>
        </p:nvCxnSpPr>
        <p:spPr>
          <a:xfrm flipV="1">
            <a:off x="6380480" y="2702560"/>
            <a:ext cx="0" cy="6096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1C6D73F-461F-24F3-B67D-C53B226539AC}"/>
              </a:ext>
            </a:extLst>
          </p:cNvPr>
          <p:cNvSpPr txBox="1"/>
          <p:nvPr/>
        </p:nvSpPr>
        <p:spPr>
          <a:xfrm>
            <a:off x="4503421" y="2055992"/>
            <a:ext cx="3754117" cy="6463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Vencimento do período de carência</a:t>
            </a:r>
          </a:p>
          <a:p>
            <a:pPr algn="ctr"/>
            <a:r>
              <a:rPr lang="pt-BR" dirty="0"/>
              <a:t>(ainda sem recebimentos)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9F33F248-1FD1-8E8F-894E-DCDDF5DE9FE2}"/>
              </a:ext>
            </a:extLst>
          </p:cNvPr>
          <p:cNvCxnSpPr>
            <a:cxnSpLocks/>
          </p:cNvCxnSpPr>
          <p:nvPr/>
        </p:nvCxnSpPr>
        <p:spPr>
          <a:xfrm>
            <a:off x="9166859" y="3533747"/>
            <a:ext cx="0" cy="6405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E551E8F-CC6F-61D2-9D4B-23F31F327B0C}"/>
              </a:ext>
            </a:extLst>
          </p:cNvPr>
          <p:cNvSpPr txBox="1"/>
          <p:nvPr/>
        </p:nvSpPr>
        <p:spPr>
          <a:xfrm>
            <a:off x="7618608" y="4189001"/>
            <a:ext cx="4449458" cy="187743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1º Termo Aditivo (14/10)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sz="1600" dirty="0"/>
              <a:t>Altera o prazo para primeiro desembolso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sz="1600" dirty="0"/>
              <a:t>Altera as destinações do Anexo I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sz="1600" dirty="0"/>
              <a:t>Altera o cronograma geral do Anexo II</a:t>
            </a:r>
          </a:p>
          <a:p>
            <a:endParaRPr lang="pt-BR" sz="1600" dirty="0"/>
          </a:p>
          <a:p>
            <a:r>
              <a:rPr lang="pt-BR" dirty="0"/>
              <a:t>Recebimento do 1º desembolso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sz="1600" dirty="0"/>
              <a:t>R$ 200 milhões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44692E-EB21-3F39-558B-46F440A2359B}"/>
              </a:ext>
            </a:extLst>
          </p:cNvPr>
          <p:cNvSpPr txBox="1"/>
          <p:nvPr/>
        </p:nvSpPr>
        <p:spPr>
          <a:xfrm>
            <a:off x="8573132" y="2873582"/>
            <a:ext cx="1187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Out/24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85A311-B6E3-6ECD-E31F-54F7EC8D0FD6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Resumo - Linha do Tempo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B8022C4-E4F8-8D9E-0A82-984A8956FDC1}"/>
              </a:ext>
            </a:extLst>
          </p:cNvPr>
          <p:cNvSpPr txBox="1"/>
          <p:nvPr/>
        </p:nvSpPr>
        <p:spPr>
          <a:xfrm>
            <a:off x="1743691" y="735246"/>
            <a:ext cx="7516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/>
              <a:t>Recebimentos previstos no cronograma: R$ 1,7 bilhão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/>
              <a:t>Recebimento efetivo: R$ 200 milhões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27A8B35-A036-30EE-2B72-76A196DF2E3E}"/>
              </a:ext>
            </a:extLst>
          </p:cNvPr>
          <p:cNvSpPr/>
          <p:nvPr/>
        </p:nvSpPr>
        <p:spPr>
          <a:xfrm>
            <a:off x="876300" y="3227193"/>
            <a:ext cx="10744971" cy="44799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7DEEDD68-D3BB-F93E-5643-DA18CE0D3A86}"/>
              </a:ext>
            </a:extLst>
          </p:cNvPr>
          <p:cNvSpPr/>
          <p:nvPr/>
        </p:nvSpPr>
        <p:spPr>
          <a:xfrm>
            <a:off x="6259385" y="3312962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9C2EAA78-E0B0-4B45-F68B-F7617CAD49DA}"/>
              </a:ext>
            </a:extLst>
          </p:cNvPr>
          <p:cNvSpPr/>
          <p:nvPr/>
        </p:nvSpPr>
        <p:spPr>
          <a:xfrm>
            <a:off x="9049833" y="3308607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03262849-1B41-A181-A512-B122B9EA1ECF}"/>
              </a:ext>
            </a:extLst>
          </p:cNvPr>
          <p:cNvSpPr/>
          <p:nvPr/>
        </p:nvSpPr>
        <p:spPr>
          <a:xfrm>
            <a:off x="655511" y="3310422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11950D1-56C2-2383-8806-10DFECA66325}"/>
              </a:ext>
            </a:extLst>
          </p:cNvPr>
          <p:cNvSpPr txBox="1"/>
          <p:nvPr/>
        </p:nvSpPr>
        <p:spPr>
          <a:xfrm>
            <a:off x="335715" y="3517969"/>
            <a:ext cx="1001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Jan/24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817ADE9-F7C7-733D-BC62-E6B005664E45}"/>
              </a:ext>
            </a:extLst>
          </p:cNvPr>
          <p:cNvSpPr txBox="1"/>
          <p:nvPr/>
        </p:nvSpPr>
        <p:spPr>
          <a:xfrm>
            <a:off x="5928362" y="3567129"/>
            <a:ext cx="919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Jul/24</a:t>
            </a:r>
          </a:p>
        </p:txBody>
      </p:sp>
    </p:spTree>
    <p:extLst>
      <p:ext uri="{BB962C8B-B14F-4D97-AF65-F5344CB8AC3E}">
        <p14:creationId xmlns:p14="http://schemas.microsoft.com/office/powerpoint/2010/main" val="40745493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.46003 -0.00046 " pathEditMode="relative" rAng="0" ptsTypes="AA">
                                      <p:cBhvr>
                                        <p:cTn id="6" dur="3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95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75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5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7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846 0.00232 L 0.68789 -0.00046 " pathEditMode="relative" rAng="0" ptsTypes="AA">
                                      <p:cBhvr>
                                        <p:cTn id="2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71" y="-13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789 -0.00046 L 0.92565 -0.00324 " pathEditMode="relative" rAng="0" ptsTypes="AA">
                                      <p:cBhvr>
                                        <p:cTn id="47" dur="2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88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 animBg="1"/>
      <p:bldP spid="8" grpId="0"/>
      <p:bldP spid="21" grpId="0" animBg="1"/>
      <p:bldP spid="21" grpId="1" animBg="1"/>
      <p:bldP spid="21" grpId="2" animBg="1"/>
      <p:bldP spid="14" grpId="0" animBg="1"/>
      <p:bldP spid="15" grpId="0" animBg="1"/>
      <p:bldP spid="13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9A8E8-884B-4DDD-C8E7-331DE4106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1FA5BB5-2B84-CBA6-94EB-D9BBD2CD6B64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E8DA5CD-51E6-FF1F-68A8-3B7104907B10}"/>
              </a:ext>
            </a:extLst>
          </p:cNvPr>
          <p:cNvGrpSpPr/>
          <p:nvPr/>
        </p:nvGrpSpPr>
        <p:grpSpPr>
          <a:xfrm>
            <a:off x="197574" y="916853"/>
            <a:ext cx="4876800" cy="4876801"/>
            <a:chOff x="3422558" y="946349"/>
            <a:chExt cx="4876800" cy="4876801"/>
          </a:xfrm>
        </p:grpSpPr>
        <p:pic>
          <p:nvPicPr>
            <p:cNvPr id="1028" name="Picture 4" descr="https://cdn-icons-png.flaticon.com/512/42/42492.png">
              <a:extLst>
                <a:ext uri="{FF2B5EF4-FFF2-40B4-BE49-F238E27FC236}">
                  <a16:creationId xmlns:a16="http://schemas.microsoft.com/office/drawing/2014/main" id="{EEE24731-DCCC-0D10-D838-BA1F764A19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2558" y="946349"/>
              <a:ext cx="4876800" cy="4876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23E503AD-9A81-CEEA-B64A-5CF0C5210CAD}"/>
                </a:ext>
              </a:extLst>
            </p:cNvPr>
            <p:cNvSpPr/>
            <p:nvPr/>
          </p:nvSpPr>
          <p:spPr>
            <a:xfrm>
              <a:off x="4499047" y="2139425"/>
              <a:ext cx="2723823" cy="280076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OUT</a:t>
              </a:r>
            </a:p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2024</a:t>
              </a:r>
              <a:endParaRPr lang="pt-BR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30631F57-8A15-2629-C726-0F729B36A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374" y="1378539"/>
            <a:ext cx="7049484" cy="395342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38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0275-F273-4B67-B258-1523FE69A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34FEF66F-C7DC-6DAB-D17D-35D49C4F8B64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8850A85F-635A-4603-6F8D-100A8F661E7F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46509"/>
            <a:ext cx="11062899" cy="48020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pt-BR" sz="3200" b="1" dirty="0">
                <a:ea typeface="+mn-lt"/>
                <a:cs typeface="+mn-lt"/>
              </a:rPr>
              <a:t>2025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9E9EAA6-7C52-10E3-0118-D52C4BA94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29" y="3090815"/>
            <a:ext cx="11050542" cy="67636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35FB05EC-9ADA-BD73-6626-15C76D1CFD6E}"/>
              </a:ext>
            </a:extLst>
          </p:cNvPr>
          <p:cNvSpPr txBox="1"/>
          <p:nvPr/>
        </p:nvSpPr>
        <p:spPr>
          <a:xfrm>
            <a:off x="5889781" y="4187193"/>
            <a:ext cx="1971039" cy="1200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Final do prazo para recebimento dos recursos</a:t>
            </a:r>
          </a:p>
          <a:p>
            <a:pPr algn="ctr"/>
            <a:r>
              <a:rPr lang="pt-BR" dirty="0"/>
              <a:t>(05/07)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2A3292E-BD92-5F2E-F471-209B32D2CC21}"/>
              </a:ext>
            </a:extLst>
          </p:cNvPr>
          <p:cNvSpPr/>
          <p:nvPr/>
        </p:nvSpPr>
        <p:spPr>
          <a:xfrm>
            <a:off x="6386497" y="3007360"/>
            <a:ext cx="5382713" cy="6096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B4089C78-3DAC-0A4D-EFE6-792968EDBA6E}"/>
              </a:ext>
            </a:extLst>
          </p:cNvPr>
          <p:cNvCxnSpPr/>
          <p:nvPr/>
        </p:nvCxnSpPr>
        <p:spPr>
          <a:xfrm flipV="1">
            <a:off x="2649140" y="2711765"/>
            <a:ext cx="0" cy="6096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6613A461-7C47-1FCF-4E9A-5531DCDAACDB}"/>
              </a:ext>
            </a:extLst>
          </p:cNvPr>
          <p:cNvSpPr txBox="1"/>
          <p:nvPr/>
        </p:nvSpPr>
        <p:spPr>
          <a:xfrm>
            <a:off x="1071470" y="1788435"/>
            <a:ext cx="1971039" cy="9233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Recebimento do 2º desembolso</a:t>
            </a:r>
          </a:p>
          <a:p>
            <a:pPr algn="ctr"/>
            <a:r>
              <a:rPr lang="pt-BR" dirty="0"/>
              <a:t>(R$  400 milhões)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B8C7B74-FED9-F593-56FF-80D955B7B3AC}"/>
              </a:ext>
            </a:extLst>
          </p:cNvPr>
          <p:cNvSpPr txBox="1"/>
          <p:nvPr/>
        </p:nvSpPr>
        <p:spPr>
          <a:xfrm>
            <a:off x="2082509" y="3500849"/>
            <a:ext cx="1204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Mar/25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81967D08-5F2D-96F0-7A51-8611ECE5ACFB}"/>
              </a:ext>
            </a:extLst>
          </p:cNvPr>
          <p:cNvCxnSpPr>
            <a:cxnSpLocks/>
          </p:cNvCxnSpPr>
          <p:nvPr/>
        </p:nvCxnSpPr>
        <p:spPr>
          <a:xfrm>
            <a:off x="3582540" y="3539552"/>
            <a:ext cx="0" cy="6405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738096A-9D3F-5EC3-04A1-71F7DEDFB6C6}"/>
              </a:ext>
            </a:extLst>
          </p:cNvPr>
          <p:cNvSpPr txBox="1"/>
          <p:nvPr/>
        </p:nvSpPr>
        <p:spPr>
          <a:xfrm>
            <a:off x="3090620" y="2914112"/>
            <a:ext cx="105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 smtClean="0">
                <a:solidFill>
                  <a:srgbClr val="C00000"/>
                </a:solidFill>
              </a:rPr>
              <a:t>Abr</a:t>
            </a:r>
            <a:r>
              <a:rPr lang="pt-BR" sz="2000" b="1" dirty="0" smtClean="0">
                <a:solidFill>
                  <a:srgbClr val="C00000"/>
                </a:solidFill>
              </a:rPr>
              <a:t>/25</a:t>
            </a:r>
            <a:endParaRPr lang="pt-BR" sz="2000" b="1" dirty="0">
              <a:solidFill>
                <a:srgbClr val="C0000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402421F-D6DC-1C49-80C1-F3738176236C}"/>
              </a:ext>
            </a:extLst>
          </p:cNvPr>
          <p:cNvSpPr txBox="1"/>
          <p:nvPr/>
        </p:nvSpPr>
        <p:spPr>
          <a:xfrm>
            <a:off x="2259447" y="4168275"/>
            <a:ext cx="2964917" cy="160043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2º Termo Aditivo (10/04)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sz="1600" dirty="0"/>
              <a:t>Exclui o anexo com as destinações</a:t>
            </a:r>
          </a:p>
          <a:p>
            <a:endParaRPr lang="pt-BR" sz="1600" dirty="0"/>
          </a:p>
          <a:p>
            <a:r>
              <a:rPr lang="pt-BR" sz="1600" dirty="0"/>
              <a:t>Despesa com software para a Casa Civil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093EE44C-804D-B3FE-D246-B6C41CD034D9}"/>
              </a:ext>
            </a:extLst>
          </p:cNvPr>
          <p:cNvCxnSpPr/>
          <p:nvPr/>
        </p:nvCxnSpPr>
        <p:spPr>
          <a:xfrm flipV="1">
            <a:off x="4512351" y="2706844"/>
            <a:ext cx="0" cy="6096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E2B134B-F561-ACCE-BD15-25627487822C}"/>
              </a:ext>
            </a:extLst>
          </p:cNvPr>
          <p:cNvSpPr txBox="1"/>
          <p:nvPr/>
        </p:nvSpPr>
        <p:spPr>
          <a:xfrm>
            <a:off x="3563948" y="1783514"/>
            <a:ext cx="2822549" cy="9233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Comunicação à Alepe sobre alteração das destinações (22/05)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0642F68-891A-8C24-A919-240F10C4FC25}"/>
              </a:ext>
            </a:extLst>
          </p:cNvPr>
          <p:cNvSpPr txBox="1"/>
          <p:nvPr/>
        </p:nvSpPr>
        <p:spPr>
          <a:xfrm>
            <a:off x="3992020" y="3522564"/>
            <a:ext cx="1204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Mai/25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E42FF06-7B24-B69F-00EF-F6C130458978}"/>
              </a:ext>
            </a:extLst>
          </p:cNvPr>
          <p:cNvSpPr txBox="1"/>
          <p:nvPr/>
        </p:nvSpPr>
        <p:spPr>
          <a:xfrm>
            <a:off x="5924506" y="2943836"/>
            <a:ext cx="919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 smtClean="0">
                <a:solidFill>
                  <a:srgbClr val="C00000"/>
                </a:solidFill>
              </a:rPr>
              <a:t>Jul</a:t>
            </a:r>
            <a:r>
              <a:rPr lang="pt-BR" sz="2000" b="1" dirty="0" smtClean="0">
                <a:solidFill>
                  <a:srgbClr val="C00000"/>
                </a:solidFill>
              </a:rPr>
              <a:t>/25</a:t>
            </a:r>
            <a:endParaRPr lang="pt-BR" sz="2000" b="1" dirty="0">
              <a:solidFill>
                <a:srgbClr val="C00000"/>
              </a:solidFill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3CE7DBB-27B1-BB72-B96E-5356A2EF3292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Resumo - Linha do Tempo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E5F6D17-DE40-AA75-C001-93C25194A974}"/>
              </a:ext>
            </a:extLst>
          </p:cNvPr>
          <p:cNvSpPr txBox="1"/>
          <p:nvPr/>
        </p:nvSpPr>
        <p:spPr>
          <a:xfrm>
            <a:off x="1743691" y="735246"/>
            <a:ext cx="7516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/>
              <a:t>Recebimentos previstos no cronograma: R$ 1,7 bilhão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/>
              <a:t>Recebimento efetivo até 28/05: R$ 600 milhões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60216AC-7AE3-C371-5972-0B1763DFC7D8}"/>
              </a:ext>
            </a:extLst>
          </p:cNvPr>
          <p:cNvSpPr txBox="1"/>
          <p:nvPr/>
        </p:nvSpPr>
        <p:spPr>
          <a:xfrm>
            <a:off x="335715" y="3517969"/>
            <a:ext cx="1001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</a:rPr>
              <a:t>Jan/25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148780F1-4BE6-60CC-0BEA-040C36F18817}"/>
              </a:ext>
            </a:extLst>
          </p:cNvPr>
          <p:cNvSpPr/>
          <p:nvPr/>
        </p:nvSpPr>
        <p:spPr>
          <a:xfrm>
            <a:off x="836449" y="3282202"/>
            <a:ext cx="6007535" cy="31717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3C6D69E2-4608-3975-CFD4-F2F9D20A8B98}"/>
              </a:ext>
            </a:extLst>
          </p:cNvPr>
          <p:cNvSpPr/>
          <p:nvPr/>
        </p:nvSpPr>
        <p:spPr>
          <a:xfrm>
            <a:off x="6257926" y="3308985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ECDD95DE-35D5-319F-C605-070F28C8D110}"/>
              </a:ext>
            </a:extLst>
          </p:cNvPr>
          <p:cNvSpPr/>
          <p:nvPr/>
        </p:nvSpPr>
        <p:spPr>
          <a:xfrm>
            <a:off x="655511" y="3310422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952F4004-2BC5-DBF8-65A8-0C9FF89F05B1}"/>
              </a:ext>
            </a:extLst>
          </p:cNvPr>
          <p:cNvSpPr/>
          <p:nvPr/>
        </p:nvSpPr>
        <p:spPr>
          <a:xfrm>
            <a:off x="2526343" y="3311528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29E80D94-397B-B81C-18BC-1165AB3B1EA8}"/>
              </a:ext>
            </a:extLst>
          </p:cNvPr>
          <p:cNvSpPr/>
          <p:nvPr/>
        </p:nvSpPr>
        <p:spPr>
          <a:xfrm>
            <a:off x="3460504" y="3308985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6AE58F16-30A7-4D6C-3117-AEEF146A684D}"/>
              </a:ext>
            </a:extLst>
          </p:cNvPr>
          <p:cNvSpPr/>
          <p:nvPr/>
        </p:nvSpPr>
        <p:spPr>
          <a:xfrm>
            <a:off x="4393783" y="3310729"/>
            <a:ext cx="234314" cy="236260"/>
          </a:xfrm>
          <a:prstGeom prst="ellipse">
            <a:avLst/>
          </a:prstGeom>
          <a:solidFill>
            <a:schemeClr val="bg1"/>
          </a:solidFill>
          <a:ln w="2222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775BFD26-EA5C-0B45-376D-1DCC442E7A0C}"/>
              </a:ext>
            </a:extLst>
          </p:cNvPr>
          <p:cNvCxnSpPr>
            <a:cxnSpLocks/>
          </p:cNvCxnSpPr>
          <p:nvPr/>
        </p:nvCxnSpPr>
        <p:spPr>
          <a:xfrm>
            <a:off x="6379016" y="3537625"/>
            <a:ext cx="0" cy="6405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9441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0.15756 -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78" y="-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56 -0.00069 L 0.23295 -0.0018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-6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295 -0.00185 L 0.30834 -0.0018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834 -0.00185 L 0.45196 -0.0016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4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 animBg="1"/>
      <p:bldP spid="10" grpId="0"/>
      <p:bldP spid="13" grpId="0"/>
      <p:bldP spid="14" grpId="0" animBg="1"/>
      <p:bldP spid="19" grpId="0" animBg="1"/>
      <p:bldP spid="20" grpId="0"/>
      <p:bldP spid="18" grpId="0"/>
      <p:bldP spid="29" grpId="0"/>
      <p:bldP spid="33" grpId="0" animBg="1"/>
      <p:bldP spid="33" grpId="1" animBg="1"/>
      <p:bldP spid="33" grpId="2" animBg="1"/>
      <p:bldP spid="33" grpId="3" animBg="1"/>
      <p:bldP spid="24" grpId="0" animBg="1"/>
      <p:bldP spid="30" grpId="0" animBg="1"/>
      <p:bldP spid="31" grpId="0" animBg="1"/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6E8CC-8092-DDC9-25E8-9EC6A5C8D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27491264-D8CB-9916-CDF1-5AD73E0D5EA8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E880CE4-8AE6-E094-6170-510ACDA89A08}"/>
              </a:ext>
            </a:extLst>
          </p:cNvPr>
          <p:cNvGrpSpPr/>
          <p:nvPr/>
        </p:nvGrpSpPr>
        <p:grpSpPr>
          <a:xfrm>
            <a:off x="197574" y="916853"/>
            <a:ext cx="4876800" cy="4876801"/>
            <a:chOff x="3422558" y="946349"/>
            <a:chExt cx="4876800" cy="4876801"/>
          </a:xfrm>
        </p:grpSpPr>
        <p:pic>
          <p:nvPicPr>
            <p:cNvPr id="1028" name="Picture 4" descr="https://cdn-icons-png.flaticon.com/512/42/42492.png">
              <a:extLst>
                <a:ext uri="{FF2B5EF4-FFF2-40B4-BE49-F238E27FC236}">
                  <a16:creationId xmlns:a16="http://schemas.microsoft.com/office/drawing/2014/main" id="{29F7AAD9-0DF2-A0E8-0A8A-CB67EDA464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2558" y="946349"/>
              <a:ext cx="4876800" cy="4876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41E165A8-1B45-B931-8364-C4783A806B69}"/>
                </a:ext>
              </a:extLst>
            </p:cNvPr>
            <p:cNvSpPr/>
            <p:nvPr/>
          </p:nvSpPr>
          <p:spPr>
            <a:xfrm>
              <a:off x="4563167" y="2139425"/>
              <a:ext cx="2595582" cy="280076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ABR</a:t>
              </a:r>
            </a:p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2025</a:t>
              </a:r>
              <a:endParaRPr lang="pt-BR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339D0EBD-2DBA-6946-61D3-7D096D328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375" y="1415841"/>
            <a:ext cx="7069796" cy="377559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3790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61675-8BCE-E5D5-B3C6-17A22DACD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F8178207-8766-4C04-D4F8-4B241E117536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A03E004-0767-6AFB-20BD-8046D629B5CD}"/>
              </a:ext>
            </a:extLst>
          </p:cNvPr>
          <p:cNvGrpSpPr/>
          <p:nvPr/>
        </p:nvGrpSpPr>
        <p:grpSpPr>
          <a:xfrm>
            <a:off x="3422558" y="946349"/>
            <a:ext cx="4876800" cy="4876801"/>
            <a:chOff x="3422558" y="946349"/>
            <a:chExt cx="4876800" cy="4876801"/>
          </a:xfrm>
        </p:grpSpPr>
        <p:pic>
          <p:nvPicPr>
            <p:cNvPr id="1028" name="Picture 4" descr="https://cdn-icons-png.flaticon.com/512/42/42492.png">
              <a:extLst>
                <a:ext uri="{FF2B5EF4-FFF2-40B4-BE49-F238E27FC236}">
                  <a16:creationId xmlns:a16="http://schemas.microsoft.com/office/drawing/2014/main" id="{DF44606E-F3C2-4A0B-4626-A96A42C3F2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2558" y="946349"/>
              <a:ext cx="4876800" cy="4876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B548A7E5-A7B4-AACA-1557-09967DB599E6}"/>
                </a:ext>
              </a:extLst>
            </p:cNvPr>
            <p:cNvSpPr/>
            <p:nvPr/>
          </p:nvSpPr>
          <p:spPr>
            <a:xfrm>
              <a:off x="4580800" y="2139425"/>
              <a:ext cx="2560317" cy="280076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MAI</a:t>
              </a:r>
            </a:p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2025</a:t>
              </a:r>
              <a:endParaRPr lang="pt-BR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5" name="Espaço Reservado para Conteúdo 3">
            <a:extLst>
              <a:ext uri="{FF2B5EF4-FFF2-40B4-BE49-F238E27FC236}">
                <a16:creationId xmlns:a16="http://schemas.microsoft.com/office/drawing/2014/main" id="{86470B69-39BA-3291-19A0-7DFA0398C3DF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84209" y="1248704"/>
            <a:ext cx="6430297" cy="53535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lnSpc>
                <a:spcPct val="150000"/>
              </a:lnSpc>
            </a:pPr>
            <a:r>
              <a:rPr lang="pt-BR" sz="2800" dirty="0"/>
              <a:t>Situação atual (23/05):</a:t>
            </a:r>
          </a:p>
          <a:p>
            <a:pPr marL="800100" lvl="2" indent="-342900" algn="just">
              <a:lnSpc>
                <a:spcPct val="150000"/>
              </a:lnSpc>
            </a:pPr>
            <a:r>
              <a:rPr lang="pt-BR" sz="2400" dirty="0"/>
              <a:t>Recebimento de R$ 600 milhões, ou 35% do total previsto</a:t>
            </a:r>
          </a:p>
          <a:p>
            <a:pPr marL="800100" lvl="2" indent="-342900" algn="just">
              <a:lnSpc>
                <a:spcPct val="150000"/>
              </a:lnSpc>
            </a:pPr>
            <a:endParaRPr lang="pt-BR" sz="2400" dirty="0"/>
          </a:p>
          <a:p>
            <a:pPr marL="800100" lvl="2" indent="-342900" algn="just">
              <a:lnSpc>
                <a:spcPct val="150000"/>
              </a:lnSpc>
            </a:pPr>
            <a:r>
              <a:rPr lang="pt-BR" sz="2400" dirty="0"/>
              <a:t>Despesas de R$ 526 </a:t>
            </a:r>
            <a:r>
              <a:rPr lang="pt-BR" sz="2400" dirty="0" smtClean="0"/>
              <a:t>milhões empenhadas, </a:t>
            </a:r>
            <a:r>
              <a:rPr lang="pt-BR" sz="2400" dirty="0"/>
              <a:t>ou 30% do total do contrato</a:t>
            </a:r>
          </a:p>
        </p:txBody>
      </p:sp>
    </p:spTree>
    <p:extLst>
      <p:ext uri="{BB962C8B-B14F-4D97-AF65-F5344CB8AC3E}">
        <p14:creationId xmlns:p14="http://schemas.microsoft.com/office/powerpoint/2010/main" val="1745777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8.33333E-7 0.00046 L -0.26458 -0.0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FAE13-C5FB-9818-5791-ED93788EF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610D0DD-E157-BD34-474E-DAB518C7103F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AFAC259-56DD-86A4-5553-1944BE5A3C04}"/>
              </a:ext>
            </a:extLst>
          </p:cNvPr>
          <p:cNvGrpSpPr/>
          <p:nvPr/>
        </p:nvGrpSpPr>
        <p:grpSpPr>
          <a:xfrm>
            <a:off x="3422558" y="946349"/>
            <a:ext cx="4876800" cy="4876801"/>
            <a:chOff x="3422558" y="946349"/>
            <a:chExt cx="4876800" cy="4876801"/>
          </a:xfrm>
        </p:grpSpPr>
        <p:pic>
          <p:nvPicPr>
            <p:cNvPr id="1028" name="Picture 4" descr="https://cdn-icons-png.flaticon.com/512/42/42492.png">
              <a:extLst>
                <a:ext uri="{FF2B5EF4-FFF2-40B4-BE49-F238E27FC236}">
                  <a16:creationId xmlns:a16="http://schemas.microsoft.com/office/drawing/2014/main" id="{93559CEF-0FD7-EA00-2832-E1CE59AFCD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2558" y="946349"/>
              <a:ext cx="4876800" cy="4876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6EA312E9-56D1-336D-E5A8-E58BA0E128D3}"/>
                </a:ext>
              </a:extLst>
            </p:cNvPr>
            <p:cNvSpPr/>
            <p:nvPr/>
          </p:nvSpPr>
          <p:spPr>
            <a:xfrm>
              <a:off x="4580800" y="2139425"/>
              <a:ext cx="2560317" cy="280076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JUL</a:t>
              </a:r>
            </a:p>
            <a:p>
              <a:pPr algn="ctr"/>
              <a:r>
                <a:rPr lang="pt-BR" sz="8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2025</a:t>
              </a:r>
              <a:endParaRPr lang="pt-BR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5" name="Espaço Reservado para Conteúdo 3">
            <a:extLst>
              <a:ext uri="{FF2B5EF4-FFF2-40B4-BE49-F238E27FC236}">
                <a16:creationId xmlns:a16="http://schemas.microsoft.com/office/drawing/2014/main" id="{017C9A49-3724-9C59-3DFD-AE0ACD78B6E5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84209" y="1248704"/>
            <a:ext cx="6430297" cy="53535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lnSpc>
                <a:spcPct val="120000"/>
              </a:lnSpc>
            </a:pPr>
            <a:r>
              <a:rPr lang="pt-BR" sz="2800" dirty="0"/>
              <a:t>Prazo final, previsto no contrato, para recebimento dos recursos: 05/07/2025</a:t>
            </a:r>
          </a:p>
          <a:p>
            <a:pPr marL="342900" lvl="1" indent="-342900" algn="just">
              <a:lnSpc>
                <a:spcPct val="120000"/>
              </a:lnSpc>
            </a:pPr>
            <a:endParaRPr lang="pt-BR" sz="2800" dirty="0"/>
          </a:p>
          <a:p>
            <a:pPr marL="342900" lvl="1" indent="-342900" algn="just">
              <a:lnSpc>
                <a:spcPct val="120000"/>
              </a:lnSpc>
            </a:pPr>
            <a:r>
              <a:rPr lang="pt-BR" sz="2800" dirty="0"/>
              <a:t>Ainda falta receber R$ 1,1 bilhão</a:t>
            </a:r>
          </a:p>
          <a:p>
            <a:pPr marL="342900" lvl="1" indent="-342900" algn="just">
              <a:lnSpc>
                <a:spcPct val="120000"/>
              </a:lnSpc>
            </a:pPr>
            <a:endParaRPr lang="pt-BR" sz="2800" dirty="0"/>
          </a:p>
          <a:p>
            <a:pPr marL="342900" lvl="1" indent="-342900" algn="just">
              <a:lnSpc>
                <a:spcPct val="120000"/>
              </a:lnSpc>
            </a:pPr>
            <a:r>
              <a:rPr lang="pt-BR" sz="2800" dirty="0"/>
              <a:t>Há que se comprovar 100% da aplicação dos recursos já recebidos para solicitar novo desembolso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513297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0.00046 L -0.26458 -0.0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439D-1A63-D8B7-9C8A-455FC7CB1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D9AE658A-8CBE-0E15-1E38-999B3DDFA301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DC0120D5-74CB-531F-CB62-A1A5D5FC1CC6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68102"/>
            <a:ext cx="11062899" cy="4796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Esse empréstimo foi autorizado pela Lei nº 18.151/2023, que determinou que a aplicação dos recursos deveriam ser voltadas para o </a:t>
            </a:r>
            <a:r>
              <a:rPr lang="pt-BR" sz="2400" u="sng" dirty="0"/>
              <a:t>Programa de Desenvolvimento Econômico e Social</a:t>
            </a:r>
            <a:r>
              <a:rPr lang="pt-BR" sz="2400" dirty="0"/>
              <a:t>:</a:t>
            </a:r>
            <a:endParaRPr lang="pt-BR" sz="2400" dirty="0">
              <a:ea typeface="+mn-lt"/>
              <a:cs typeface="+mn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FDE1B0C-9107-22DF-0D8C-DF2A4A987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" y="2389365"/>
            <a:ext cx="11040369" cy="255222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27D30DC-E086-A89F-04D0-0CF989FD9208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Desvio de finalidade na aplicação dos recursos</a:t>
            </a:r>
          </a:p>
        </p:txBody>
      </p:sp>
    </p:spTree>
    <p:extLst>
      <p:ext uri="{BB962C8B-B14F-4D97-AF65-F5344CB8AC3E}">
        <p14:creationId xmlns:p14="http://schemas.microsoft.com/office/powerpoint/2010/main" val="3393637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0BCE2-98C1-CED2-CCDF-3A936A691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9478DD5-FBF9-B569-D675-296C23AF0A30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500D5165-7FC3-7990-5863-A4966EA33A01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885721"/>
            <a:ext cx="11062899" cy="4906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Com o intuito de reforçar a transparência, a lei também determinou que os programas de trabalho a serem executados deveriam ser comunicados </a:t>
            </a:r>
            <a:r>
              <a:rPr lang="pt-BR" sz="2400" u="sng" dirty="0"/>
              <a:t>previamente</a:t>
            </a:r>
            <a:r>
              <a:rPr lang="pt-BR" sz="2400" dirty="0"/>
              <a:t> à Alepe:</a:t>
            </a:r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Para atender a essa exigência legal, o Secretário de Planejamento encaminhou, em 01/08/2023, ofício à Comissão de Finanças, contendo os programas orçamentários que poderiam ser executados com os recursos desse empréstimo:</a:t>
            </a:r>
            <a:endParaRPr lang="pt-BR" sz="2100" dirty="0">
              <a:ea typeface="+mn-lt"/>
              <a:cs typeface="+mn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CE7BF2-5FDA-B597-5C1E-F89549D0D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35" y="2272168"/>
            <a:ext cx="11179930" cy="96963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6C8FA92-99D3-102B-195A-2D33F9ED8595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Desvio de finalidade na aplicação dos recursos</a:t>
            </a:r>
          </a:p>
        </p:txBody>
      </p:sp>
    </p:spTree>
    <p:extLst>
      <p:ext uri="{BB962C8B-B14F-4D97-AF65-F5344CB8AC3E}">
        <p14:creationId xmlns:p14="http://schemas.microsoft.com/office/powerpoint/2010/main" val="816740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="" xmlns:p188="http://schemas.microsoft.com/office/powerpoint/2018/8/main" r:id="rId4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359B7-0D26-9AEA-EEA1-6DBACDAFE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40B5BE9-B604-82E9-DA66-F742B3039298}"/>
              </a:ext>
            </a:extLst>
          </p:cNvPr>
          <p:cNvSpPr/>
          <p:nvPr/>
        </p:nvSpPr>
        <p:spPr>
          <a:xfrm>
            <a:off x="432619" y="471948"/>
            <a:ext cx="11238271" cy="592885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BE88882-C49E-341E-A6E4-D7C7AF1B94DC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572" y="54326"/>
            <a:ext cx="8223078" cy="680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34675"/>
      </p:ext>
    </p:extLst>
  </p:cSld>
  <p:clrMapOvr>
    <a:masterClrMapping/>
  </p:clrMapOvr>
  <p:transition spd="slow">
    <p:wipe/>
  </p:transition>
  <p:extLst mod="1">
    <p:ext uri="{6950BFC3-D8DA-4A85-94F7-54DA5524770B}">
      <p188:commentRel xmlns="" xmlns:p188="http://schemas.microsoft.com/office/powerpoint/2018/8/main" r:id="rId4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92F96-88D3-0F50-3508-1C0E7DB71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E57DD57-ABAB-BA99-2758-62ACA49D1A8E}"/>
              </a:ext>
            </a:extLst>
          </p:cNvPr>
          <p:cNvSpPr/>
          <p:nvPr/>
        </p:nvSpPr>
        <p:spPr>
          <a:xfrm>
            <a:off x="580461" y="5374640"/>
            <a:ext cx="11062899" cy="123328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CEDB5C7-79FE-69D6-C539-12E0C146D165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8103B2EB-DCF6-820D-9B07-88EE2D1807A0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26631" y="735245"/>
            <a:ext cx="11062899" cy="48683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14000"/>
              </a:lnSpc>
            </a:pPr>
            <a:r>
              <a:rPr lang="pt-BR" sz="2400" dirty="0">
                <a:ea typeface="+mn-lt"/>
                <a:cs typeface="+mn-lt"/>
              </a:rPr>
              <a:t>O contrato replicou o texto legal, definindo que os recursos devem ser aplicados no denominado </a:t>
            </a:r>
            <a:r>
              <a:rPr lang="pt-BR" sz="2400" u="sng" dirty="0">
                <a:ea typeface="+mn-lt"/>
                <a:cs typeface="+mn-lt"/>
              </a:rPr>
              <a:t>Programa de Desenvolvimento Econômico e Social</a:t>
            </a:r>
          </a:p>
          <a:p>
            <a:pPr marL="285750" lvl="1" indent="-285750" algn="just">
              <a:lnSpc>
                <a:spcPct val="114000"/>
              </a:lnSpc>
            </a:pPr>
            <a:r>
              <a:rPr lang="pt-BR" sz="2400" dirty="0">
                <a:ea typeface="+mn-lt"/>
                <a:cs typeface="+mn-lt"/>
              </a:rPr>
              <a:t>Além disso, a primeira cláusula do contrato define que </a:t>
            </a:r>
            <a:r>
              <a:rPr lang="pt-BR" sz="2400" u="sng" dirty="0">
                <a:ea typeface="+mn-lt"/>
                <a:cs typeface="+mn-lt"/>
              </a:rPr>
              <a:t>o próprio Objeto do Contrato é o financiamento do Anexo I</a:t>
            </a:r>
            <a:r>
              <a:rPr lang="pt-BR" sz="2400" dirty="0">
                <a:ea typeface="+mn-lt"/>
                <a:cs typeface="+mn-lt"/>
              </a:rPr>
              <a:t>, que contém as destinações que podem ser executadas:</a:t>
            </a:r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B8FB4B3-1C96-A8B2-D615-70D4AF611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42" y="3097101"/>
            <a:ext cx="11062899" cy="361870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457AA3-0DCC-0E69-3251-1817D3E0F182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Desvio de finalidade na aplicação dos recursos</a:t>
            </a:r>
          </a:p>
        </p:txBody>
      </p:sp>
    </p:spTree>
    <p:extLst>
      <p:ext uri="{BB962C8B-B14F-4D97-AF65-F5344CB8AC3E}">
        <p14:creationId xmlns:p14="http://schemas.microsoft.com/office/powerpoint/2010/main" val="4206545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950FA-9696-F4A2-171D-A1F13B93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0F49D1C-2CB6-AC57-3560-894FA0E1F617}"/>
              </a:ext>
            </a:extLst>
          </p:cNvPr>
          <p:cNvSpPr/>
          <p:nvPr/>
        </p:nvSpPr>
        <p:spPr>
          <a:xfrm>
            <a:off x="402470" y="5374640"/>
            <a:ext cx="11240890" cy="123328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A269AFA-D57F-BDEB-A2B0-D19383F401C3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777C3BED-E353-E7F6-4A3F-E45A24DA4C8A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26631" y="735245"/>
            <a:ext cx="11062899" cy="48683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50000"/>
              </a:lnSpc>
            </a:pPr>
            <a:r>
              <a:rPr lang="pt-BR" sz="2400" dirty="0"/>
              <a:t>O Anexo I traz as ações orçamentárias que podem receber os recursos:</a:t>
            </a:r>
            <a:endParaRPr lang="pt-BR" sz="2400" dirty="0">
              <a:ea typeface="+mn-lt"/>
              <a:cs typeface="+mn-lt"/>
            </a:endParaRPr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26D4285-36B2-A635-5754-ABD7CD225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518" y="1254384"/>
            <a:ext cx="6958964" cy="5580951"/>
          </a:xfrm>
          <a:prstGeom prst="rect">
            <a:avLst/>
          </a:prstGeom>
        </p:spPr>
      </p:pic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C50140A8-66A0-C101-9F4D-27A603BB5A97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314966" y="2750303"/>
            <a:ext cx="4557904" cy="3103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pt-BR" sz="2400" b="1" dirty="0">
                <a:solidFill>
                  <a:srgbClr val="C00000"/>
                </a:solidFill>
              </a:rPr>
              <a:t>Essas destinações estão alinhadas com o Ofício encaminhado pelo Secretário de Planejamento para a Comissão de Finanças.</a:t>
            </a:r>
            <a:endParaRPr lang="pt-BR" sz="2400" b="1" dirty="0">
              <a:solidFill>
                <a:srgbClr val="C00000"/>
              </a:solidFill>
              <a:ea typeface="+mn-lt"/>
              <a:cs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611A659-0AA0-C98D-8088-DB58EB524B6D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Desvio de finalidade na aplicação dos recursos</a:t>
            </a:r>
          </a:p>
        </p:txBody>
      </p:sp>
    </p:spTree>
    <p:extLst>
      <p:ext uri="{BB962C8B-B14F-4D97-AF65-F5344CB8AC3E}">
        <p14:creationId xmlns:p14="http://schemas.microsoft.com/office/powerpoint/2010/main" val="31737250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1944 -0.0034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extLst>
    <p:ext uri="{6950BFC3-D8DA-4A85-94F7-54DA5524770B}">
      <p188:commentRel xmlns="" xmlns:p188="http://schemas.microsoft.com/office/powerpoint/2018/8/main" r:id="rId4"/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0F849-552E-CE92-63A9-725AA385E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809BA7FF-68DE-4DEE-C294-57B7A1A06A83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D4264C4D-4CA5-343D-EC26-A1FC7953ED84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17886" y="868101"/>
            <a:ext cx="11062899" cy="47384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50000"/>
              </a:lnSpc>
            </a:pPr>
            <a:r>
              <a:rPr lang="pt-BR" sz="2400" dirty="0"/>
              <a:t>Sabe-se, no entanto, que houve a assinatura de dois termos aditivos:</a:t>
            </a:r>
          </a:p>
          <a:p>
            <a:pPr marL="800100" lvl="2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200" dirty="0">
                <a:ea typeface="+mn-lt"/>
                <a:cs typeface="+mn-lt"/>
              </a:rPr>
              <a:t>1º Aditivo (14/10/2024): alterou as ações do Anexo I</a:t>
            </a:r>
          </a:p>
          <a:p>
            <a:pPr marL="800100" lvl="2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200" dirty="0">
                <a:ea typeface="+mn-lt"/>
                <a:cs typeface="+mn-lt"/>
              </a:rPr>
              <a:t>2º Aditivo (10/04/2025): excluiu o Anexo I inteiramente</a:t>
            </a:r>
          </a:p>
          <a:p>
            <a:pPr marL="742950" lvl="2" indent="-285750" algn="just">
              <a:lnSpc>
                <a:spcPct val="150000"/>
              </a:lnSpc>
            </a:pPr>
            <a:endParaRPr lang="pt-BR" sz="2000" dirty="0">
              <a:ea typeface="+mn-lt"/>
              <a:cs typeface="+mn-lt"/>
            </a:endParaRPr>
          </a:p>
          <a:p>
            <a:pPr marL="285750" lvl="1" indent="-285750" algn="just">
              <a:lnSpc>
                <a:spcPct val="150000"/>
              </a:lnSpc>
            </a:pPr>
            <a:r>
              <a:rPr lang="pt-BR" sz="2400" dirty="0">
                <a:ea typeface="+mn-lt"/>
                <a:cs typeface="+mn-lt"/>
              </a:rPr>
              <a:t>A exclusão do Anexo I, inerentemente, desvirtua o próprio Objeto do Contrato</a:t>
            </a:r>
            <a:r>
              <a:rPr lang="pt-BR" sz="2100" dirty="0">
                <a:ea typeface="+mn-lt"/>
                <a:cs typeface="+mn-lt"/>
              </a:rPr>
              <a:t>.</a:t>
            </a:r>
            <a:endParaRPr lang="pt-BR" sz="2100" dirty="0"/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D6A9CE0-16C5-846D-8929-6EEE55510EE7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Desvio de finalidade na aplicação dos recursos</a:t>
            </a:r>
          </a:p>
        </p:txBody>
      </p:sp>
    </p:spTree>
    <p:extLst>
      <p:ext uri="{BB962C8B-B14F-4D97-AF65-F5344CB8AC3E}">
        <p14:creationId xmlns:p14="http://schemas.microsoft.com/office/powerpoint/2010/main" val="3118920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8F3C8-FE41-E24D-065A-16BFBEB16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C9958CD-DAC8-D6DF-670F-6991E2579869}"/>
              </a:ext>
            </a:extLst>
          </p:cNvPr>
          <p:cNvSpPr/>
          <p:nvPr/>
        </p:nvSpPr>
        <p:spPr>
          <a:xfrm>
            <a:off x="422791" y="5476568"/>
            <a:ext cx="11159610" cy="123094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896B740-AB68-908A-1337-8F42091D65E9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05E1F186-36AD-E8EF-27DE-610862071F60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727595"/>
            <a:ext cx="11062899" cy="53535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lnSpc>
                <a:spcPct val="120000"/>
              </a:lnSpc>
            </a:pPr>
            <a:r>
              <a:rPr lang="pt-BR" sz="2400" dirty="0"/>
              <a:t>Além disso, as modificações promovidas por esses aditivos não foram informadas à Alepe, conforme exige a lei autorizativa.</a:t>
            </a:r>
          </a:p>
          <a:p>
            <a:pPr marL="742950" lvl="2" indent="-285750" algn="just">
              <a:lnSpc>
                <a:spcPct val="120000"/>
              </a:lnSpc>
            </a:pPr>
            <a:r>
              <a:rPr lang="pt-BR" sz="2200" dirty="0"/>
              <a:t>A única comunicação atualizando a lista de destinações dos recursos desse empréstimo deu-se na semana passada, no dia 22/05/2025.</a:t>
            </a:r>
          </a:p>
          <a:p>
            <a:pPr marL="742950" lvl="2" indent="-285750" algn="just">
              <a:lnSpc>
                <a:spcPct val="120000"/>
              </a:lnSpc>
            </a:pPr>
            <a:r>
              <a:rPr lang="pt-BR" sz="2200" dirty="0"/>
              <a:t>Portanto, qualquer despesa realizada fora da lista original de programas, entre a comunicação original (01/08/2023) e comunicação de atualização (22/05/2025), foi executada sem respeitar a lei autorizativa do empréstimo.</a:t>
            </a:r>
          </a:p>
          <a:p>
            <a:pPr>
              <a:spcBef>
                <a:spcPts val="1200"/>
              </a:spcBef>
            </a:pPr>
            <a:r>
              <a:rPr lang="pt-BR" sz="2400" dirty="0"/>
              <a:t>Execução das despesas até 22/05/2025:</a:t>
            </a:r>
          </a:p>
          <a:p>
            <a:pPr marL="285750" lvl="1" indent="-285750" algn="just">
              <a:lnSpc>
                <a:spcPct val="150000"/>
              </a:lnSpc>
            </a:pPr>
            <a:endParaRPr lang="pt-BR" sz="2100" dirty="0"/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A7F0994-7466-8CA0-111C-89116F2EE942}"/>
              </a:ext>
            </a:extLst>
          </p:cNvPr>
          <p:cNvGraphicFramePr>
            <a:graphicFrameLocks noGrp="1"/>
          </p:cNvGraphicFramePr>
          <p:nvPr/>
        </p:nvGraphicFramePr>
        <p:xfrm>
          <a:off x="1498243" y="4483690"/>
          <a:ext cx="8908052" cy="1859280"/>
        </p:xfrm>
        <a:graphic>
          <a:graphicData uri="http://schemas.openxmlformats.org/drawingml/2006/table">
            <a:tbl>
              <a:tblPr/>
              <a:tblGrid>
                <a:gridCol w="5234926">
                  <a:extLst>
                    <a:ext uri="{9D8B030D-6E8A-4147-A177-3AD203B41FA5}">
                      <a16:colId xmlns:a16="http://schemas.microsoft.com/office/drawing/2014/main" val="4045601033"/>
                    </a:ext>
                  </a:extLst>
                </a:gridCol>
                <a:gridCol w="2284858">
                  <a:extLst>
                    <a:ext uri="{9D8B030D-6E8A-4147-A177-3AD203B41FA5}">
                      <a16:colId xmlns:a16="http://schemas.microsoft.com/office/drawing/2014/main" val="1362029738"/>
                    </a:ext>
                  </a:extLst>
                </a:gridCol>
                <a:gridCol w="1388268">
                  <a:extLst>
                    <a:ext uri="{9D8B030D-6E8A-4147-A177-3AD203B41FA5}">
                      <a16:colId xmlns:a16="http://schemas.microsoft.com/office/drawing/2014/main" val="192896538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dirty="0"/>
                        <a:t>Atendeu ao § 4º do art. 1º</a:t>
                      </a:r>
                    </a:p>
                    <a:p>
                      <a:pPr algn="ctr" fontAlgn="b"/>
                      <a:r>
                        <a:rPr lang="pt-BR" sz="2400" b="1" dirty="0"/>
                        <a:t>da Lei nº 18.151/2023?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Valor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1660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R$ 64 milhões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2816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Não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R$ 462 milhões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3347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R$ 526 milhões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751848"/>
                  </a:ext>
                </a:extLst>
              </a:tr>
            </a:tbl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897DD668-231D-F2F6-1EF2-CDC5C477E8EF}"/>
              </a:ext>
            </a:extLst>
          </p:cNvPr>
          <p:cNvSpPr/>
          <p:nvPr/>
        </p:nvSpPr>
        <p:spPr>
          <a:xfrm>
            <a:off x="1498243" y="5582234"/>
            <a:ext cx="8908052" cy="393291"/>
          </a:xfrm>
          <a:prstGeom prst="rect">
            <a:avLst/>
          </a:prstGeom>
          <a:noFill/>
          <a:ln w="76200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9901604-4376-7491-B8F2-8D1D158EA95C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Desvio de finalidade na aplicação dos recursos</a:t>
            </a:r>
          </a:p>
        </p:txBody>
      </p:sp>
    </p:spTree>
    <p:extLst>
      <p:ext uri="{BB962C8B-B14F-4D97-AF65-F5344CB8AC3E}">
        <p14:creationId xmlns:p14="http://schemas.microsoft.com/office/powerpoint/2010/main" val="36626550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  <p:extLst>
    <p:ext uri="{6950BFC3-D8DA-4A85-94F7-54DA5524770B}">
      <p188:commentRel xmlns="" xmlns:p188="http://schemas.microsoft.com/office/powerpoint/2018/8/main" r:id="rId3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567F0-7B0D-1BFB-3CD5-7112B5AA7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1E3FC01-2A51-0872-E57A-7E629A3BD4D7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152DDF92-EFC9-BFAB-D149-BBFF4AEB3D64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12955" y="727595"/>
            <a:ext cx="11661058" cy="53535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500"/>
              </a:spcBef>
            </a:pPr>
            <a:r>
              <a:rPr lang="pt-BR" sz="2400" dirty="0"/>
              <a:t>Dentre os recursos dispendidos sem a devida comunicação à Alepe, observou-se a despesa de R$ 611 mil para a “Adequação das instalações da Secretaria da Casa Civil”</a:t>
            </a:r>
          </a:p>
          <a:p>
            <a:pPr lvl="1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pt-BR" sz="2200" dirty="0"/>
              <a:t>Esses recursos foram destinados para a compra de licenças de softwares e para o serviço de suporte para instalação, configuração e treinamento</a:t>
            </a:r>
          </a:p>
          <a:p>
            <a:pPr lvl="1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pt-BR" sz="2200" dirty="0"/>
              <a:t>Os parlamentares tinham a expectativa, ao autorizarem o empréstimo, de que os recursos fossem direcionados para o Programa de Desenvolvimento Econômico e Social</a:t>
            </a:r>
          </a:p>
          <a:p>
            <a:pPr lvl="1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pt-BR" sz="2200" dirty="0"/>
              <a:t>É muito difícil justificar que esse tipo de gasto se enquadra na autorização legal</a:t>
            </a:r>
          </a:p>
          <a:p>
            <a:pPr marL="0" lvl="1" indent="0" algn="just">
              <a:lnSpc>
                <a:spcPct val="150000"/>
              </a:lnSpc>
              <a:buNone/>
            </a:pPr>
            <a:endParaRPr lang="pt-BR" sz="2100" dirty="0"/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7D98DE4-0E84-2534-B85B-6CB6662B41E0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Desvio de finalidade na aplicação dos recursos</a:t>
            </a:r>
          </a:p>
        </p:txBody>
      </p:sp>
    </p:spTree>
    <p:extLst>
      <p:ext uri="{BB962C8B-B14F-4D97-AF65-F5344CB8AC3E}">
        <p14:creationId xmlns:p14="http://schemas.microsoft.com/office/powerpoint/2010/main" val="1107575834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84FDF-4FEE-1943-01B9-64A5DC733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AF6871CA-8693-786A-A9DC-FA2BA379D951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21550FC0-62AD-6F2C-67F2-23467977F77B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727595"/>
            <a:ext cx="11062899" cy="53535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500"/>
              </a:spcBef>
            </a:pPr>
            <a:r>
              <a:rPr lang="pt-BR" sz="2400" dirty="0"/>
              <a:t>Também se observou a abertura de crédito adicional (Decreto nº 58.605/2025), que se destina à compra de evaporadoras para o Gabinete da Governadora.</a:t>
            </a:r>
          </a:p>
          <a:p>
            <a:pPr lvl="1">
              <a:spcBef>
                <a:spcPts val="2500"/>
              </a:spcBef>
              <a:buFont typeface="Wingdings" panose="05000000000000000000" pitchFamily="2" charset="2"/>
              <a:buChar char="Ø"/>
            </a:pPr>
            <a:r>
              <a:rPr lang="pt-BR" sz="2200" dirty="0"/>
              <a:t>Inicialmente, em 14/05, os recursos desse crédito foram vinculados ao empréstimo contratado junto à CEF. Em tese, esse tipo de gasto não se enquadraria no Programa de Desenvolvimento Econômico e Social, tampouco constava na lista de destinações informadas à Alepe.</a:t>
            </a:r>
          </a:p>
          <a:p>
            <a:pPr lvl="1">
              <a:spcBef>
                <a:spcPts val="2500"/>
              </a:spcBef>
              <a:buFont typeface="Wingdings" panose="05000000000000000000" pitchFamily="2" charset="2"/>
              <a:buChar char="Ø"/>
            </a:pPr>
            <a:r>
              <a:rPr lang="pt-BR" sz="2200" dirty="0"/>
              <a:t>No dia 15/05, após o caso ganhar repercussão na imprensa, a fonte de recurso foi alterada para outro empréstimo, celebrado no governo anterior com o Itaú.</a:t>
            </a:r>
          </a:p>
          <a:p>
            <a:pPr lvl="2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pt-BR" sz="2000" dirty="0"/>
              <a:t>É apropriado utilizar recursos de operação de crédito para esse tipo de gasto? Eles não seriam mais adequadamente direcionados para investimentos em obras públicas?</a:t>
            </a:r>
          </a:p>
          <a:p>
            <a:pPr marL="0" indent="0">
              <a:spcBef>
                <a:spcPts val="2500"/>
              </a:spcBef>
              <a:buNone/>
            </a:pPr>
            <a:endParaRPr lang="pt-BR" sz="1700" dirty="0"/>
          </a:p>
          <a:p>
            <a:pPr marL="0" lvl="1" indent="0" algn="just">
              <a:lnSpc>
                <a:spcPct val="150000"/>
              </a:lnSpc>
              <a:buNone/>
            </a:pPr>
            <a:endParaRPr lang="pt-BR" sz="2100" dirty="0"/>
          </a:p>
          <a:p>
            <a:pPr marL="285750" lvl="1" indent="-285750" algn="just">
              <a:lnSpc>
                <a:spcPct val="150000"/>
              </a:lnSpc>
            </a:pPr>
            <a:endParaRPr lang="pt-BR" sz="2100" dirty="0">
              <a:ea typeface="+mn-lt"/>
              <a:cs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8C8956-8A86-1637-6692-9CA098852555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Desvio de finalidade na aplicação dos recursos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E1DD590-47AF-1CD1-3E62-E8C50C988E8D}"/>
              </a:ext>
            </a:extLst>
          </p:cNvPr>
          <p:cNvSpPr txBox="1"/>
          <p:nvPr/>
        </p:nvSpPr>
        <p:spPr>
          <a:xfrm rot="16200000">
            <a:off x="-2429267" y="3354412"/>
            <a:ext cx="5945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highlight>
                  <a:srgbClr val="FFFF00"/>
                </a:highlight>
              </a:rPr>
              <a:t>Tratar desse ponto? Trazer prints do </a:t>
            </a:r>
            <a:r>
              <a:rPr lang="pt-BR" sz="2400" dirty="0" err="1">
                <a:highlight>
                  <a:srgbClr val="FFFF00"/>
                </a:highlight>
              </a:rPr>
              <a:t>eFisco</a:t>
            </a:r>
            <a:r>
              <a:rPr lang="pt-BR" sz="2400" dirty="0">
                <a:highlight>
                  <a:srgbClr val="FFFF00"/>
                </a:highligh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226763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8C9D1-6188-5EA9-E2B4-FAE5A302F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1E8A472-689C-0D60-DA79-785442F9BBD3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  <p:sp>
        <p:nvSpPr>
          <p:cNvPr id="2" name="Espaço Reservado para Conteúdo 3">
            <a:extLst>
              <a:ext uri="{FF2B5EF4-FFF2-40B4-BE49-F238E27FC236}">
                <a16:creationId xmlns:a16="http://schemas.microsoft.com/office/drawing/2014/main" id="{D2745B74-7DF6-3A7A-D170-D325EA7A9359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6311" y="727595"/>
            <a:ext cx="11062899" cy="53535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2500"/>
              </a:spcBef>
            </a:pPr>
            <a:r>
              <a:rPr lang="pt-BR" sz="2400" dirty="0"/>
              <a:t>Após a morosidade na arrecadação dos recursos oriundos do empréstimo, observa-se uma repentina pressa do Governo em executar as despesas, independentemente da destinação</a:t>
            </a:r>
          </a:p>
          <a:p>
            <a:pPr algn="just">
              <a:spcBef>
                <a:spcPts val="2500"/>
              </a:spcBef>
            </a:pPr>
            <a:r>
              <a:rPr lang="pt-BR" sz="2400" dirty="0"/>
              <a:t>Resta pouco mais de um mês para o encerramento do prazo de recebimento dos recursos</a:t>
            </a:r>
          </a:p>
          <a:p>
            <a:pPr algn="just">
              <a:spcBef>
                <a:spcPts val="2500"/>
              </a:spcBef>
            </a:pPr>
            <a:r>
              <a:rPr lang="pt-BR" sz="2400" dirty="0"/>
              <a:t>Até o momento, foram recebidos apenas R$ 600 milhões, restando ainda R$ 1,1 bilhão a ser liberado. Para que qualquer novo desembolso ocorra, o Governo deve comprovar a aplicação de 100% dos valores já recebidos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1E3E8C3-4315-59CD-24CA-15F72084DF29}"/>
              </a:ext>
            </a:extLst>
          </p:cNvPr>
          <p:cNvSpPr txBox="1"/>
          <p:nvPr/>
        </p:nvSpPr>
        <p:spPr>
          <a:xfrm>
            <a:off x="728272" y="150471"/>
            <a:ext cx="986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Desvio de finalidade na aplicação dos recursos</a:t>
            </a:r>
          </a:p>
        </p:txBody>
      </p:sp>
    </p:spTree>
    <p:extLst>
      <p:ext uri="{BB962C8B-B14F-4D97-AF65-F5344CB8AC3E}">
        <p14:creationId xmlns:p14="http://schemas.microsoft.com/office/powerpoint/2010/main" val="564346010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6C4A5-348E-E565-B626-AAB2A8B36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White calculator">
            <a:extLst>
              <a:ext uri="{FF2B5EF4-FFF2-40B4-BE49-F238E27FC236}">
                <a16:creationId xmlns:a16="http://schemas.microsoft.com/office/drawing/2014/main" id="{EA004D3D-F8CC-A43B-B753-CCEAF89A6C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94" t="5649" r="1" b="15554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03D5C65-A9FF-6B35-4813-1FD071276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5736" y="908651"/>
            <a:ext cx="4754880" cy="4171779"/>
          </a:xfrm>
        </p:spPr>
        <p:txBody>
          <a:bodyPr anchor="t">
            <a:normAutofit/>
          </a:bodyPr>
          <a:lstStyle/>
          <a:p>
            <a:pPr algn="r">
              <a:lnSpc>
                <a:spcPct val="90000"/>
              </a:lnSpc>
            </a:pPr>
            <a:r>
              <a:rPr lang="pt-BR" sz="4700" dirty="0"/>
              <a:t>Operações de crédito no estado de Pernambuco</a:t>
            </a:r>
            <a:br>
              <a:rPr lang="pt-BR" sz="4700" dirty="0"/>
            </a:br>
            <a:r>
              <a:rPr lang="pt-BR" sz="4700" dirty="0"/>
              <a:t>2023-2025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611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5FF90-C601-D41B-F4C2-B3326E22F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915141-9AEF-A1E9-3728-941C56E48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25" y="998526"/>
            <a:ext cx="9641847" cy="4860947"/>
          </a:xfrm>
        </p:spPr>
        <p:txBody>
          <a:bodyPr anchor="ctr">
            <a:normAutofit/>
          </a:bodyPr>
          <a:lstStyle/>
          <a:p>
            <a:r>
              <a:rPr lang="pt-BR" sz="7600" u="sng" dirty="0">
                <a:highlight>
                  <a:srgbClr val="FFFF00"/>
                </a:highlight>
              </a:rPr>
              <a:t>Material extra para consulta</a:t>
            </a:r>
            <a:endParaRPr lang="pt-BR" sz="7600" dirty="0">
              <a:highlight>
                <a:srgbClr val="FFFF00"/>
              </a:highlight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140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DA0A6E-09CB-1B7C-0DF4-8C8E006D5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4BDFD5-C461-F51B-6D35-EC094E7826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986853-9178-5D17-40FB-C6D6D7A1E7B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405768E-5E11-0AFA-23AC-68FCEB10EA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E36436A-D532-541B-2B8F-59984FE01C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44040E5-0782-975D-7377-E125AD1E52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29D539BD-8CEE-066A-04EA-26482D55C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77474"/>
              </p:ext>
            </p:extLst>
          </p:nvPr>
        </p:nvGraphicFramePr>
        <p:xfrm>
          <a:off x="0" y="22411"/>
          <a:ext cx="12184562" cy="6846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6451">
                  <a:extLst>
                    <a:ext uri="{9D8B030D-6E8A-4147-A177-3AD203B41FA5}">
                      <a16:colId xmlns:a16="http://schemas.microsoft.com/office/drawing/2014/main" val="3385115850"/>
                    </a:ext>
                  </a:extLst>
                </a:gridCol>
                <a:gridCol w="3832409">
                  <a:extLst>
                    <a:ext uri="{9D8B030D-6E8A-4147-A177-3AD203B41FA5}">
                      <a16:colId xmlns:a16="http://schemas.microsoft.com/office/drawing/2014/main" val="3561700903"/>
                    </a:ext>
                  </a:extLst>
                </a:gridCol>
                <a:gridCol w="2913529">
                  <a:extLst>
                    <a:ext uri="{9D8B030D-6E8A-4147-A177-3AD203B41FA5}">
                      <a16:colId xmlns:a16="http://schemas.microsoft.com/office/drawing/2014/main" val="438967638"/>
                    </a:ext>
                  </a:extLst>
                </a:gridCol>
                <a:gridCol w="3672173">
                  <a:extLst>
                    <a:ext uri="{9D8B030D-6E8A-4147-A177-3AD203B41FA5}">
                      <a16:colId xmlns:a16="http://schemas.microsoft.com/office/drawing/2014/main" val="2064240053"/>
                    </a:ext>
                  </a:extLst>
                </a:gridCol>
              </a:tblGrid>
              <a:tr h="4047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18.151/2023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18.659/2024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18.730/2024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561796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Valor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R$ 3,45 bilhões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R$ 652 milhões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R$ 3,40 bilhões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566865"/>
                  </a:ext>
                </a:extLst>
              </a:tr>
              <a:tr h="8431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Credor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Qualquer Instituição Financeira Nacional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BNDES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Qualquer Instituição Financeira Nacional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108000"/>
                  </a:ext>
                </a:extLst>
              </a:tr>
              <a:tr h="211360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Destinação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Programa de Desenvolvimento Econômico e Social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R$ 252 milhões para o </a:t>
                      </a:r>
                      <a:r>
                        <a:rPr lang="pt-BR" sz="1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Projeto Raízes Resilientes (Sertão Vivo)</a:t>
                      </a:r>
                    </a:p>
                    <a:p>
                      <a:pPr lvl="0">
                        <a:buNone/>
                      </a:pPr>
                      <a: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R$ 400 milhões na linha </a:t>
                      </a:r>
                      <a:r>
                        <a:rPr lang="pt-BR" sz="1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BNDES </a:t>
                      </a:r>
                      <a:r>
                        <a:rPr lang="pt-BR" sz="1800" u="sng" kern="120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Invest</a:t>
                      </a:r>
                      <a:r>
                        <a:rPr lang="pt-BR" sz="1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Impacto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Programa de Crescimento Econômico e Desenvolvimento Sustentável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306319"/>
                  </a:ext>
                </a:extLst>
              </a:tr>
              <a:tr h="308047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Autorização para crédito externo (incluído no valor total)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US$ 90 milhões (BIRD) para o PROSAR-PE</a:t>
                      </a:r>
                      <a: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US$ 200 milhões (BID) para o Projeto Juntos pela Segurança</a:t>
                      </a:r>
                      <a: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US$ 32,8 milhões (BID) para o Projeto de Transformação Digital da Justiça PE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Não há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US$ 90 milhões (BIRD) para o PROSAR-PE</a:t>
                      </a:r>
                      <a: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US$ 125,5 milhões (BID) para o PROMIRHIS-PE</a:t>
                      </a:r>
                      <a: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pt-BR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US$ 32,8 milhões (BID) para o Projeto de Transformação Digital da Justiça PE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246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034248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DB30D7-1FE4-14EB-2569-36F4893FD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8A41A8-C48F-9F9B-6402-BEB2ABB7CC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ADD4F7D-6241-7E1F-CB4E-24E9052662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E3FF7E5-972B-F081-8085-D7447130C9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D9ADA48-815B-92ED-FB62-946EAE1B38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A2D3A9-03AA-226B-28FA-0DFC4E16F0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60E845D-3887-2424-ECC7-D318906C7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970609"/>
              </p:ext>
            </p:extLst>
          </p:nvPr>
        </p:nvGraphicFramePr>
        <p:xfrm>
          <a:off x="0" y="672352"/>
          <a:ext cx="12192000" cy="6208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46741956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58672383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02691753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3538844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578547039"/>
                    </a:ext>
                  </a:extLst>
                </a:gridCol>
              </a:tblGrid>
              <a:tr h="79444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Lei Autorizativa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Data de contratação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Credor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Contrato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Valor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044007"/>
                  </a:ext>
                </a:extLst>
              </a:tr>
              <a:tr h="601512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17.166/</a:t>
                      </a:r>
                      <a:r>
                        <a:rPr lang="pt-BR" sz="2000" b="1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28/06/2023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Banco do Brasil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40/00031-1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900.000.000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262101"/>
                  </a:ext>
                </a:extLst>
              </a:tr>
              <a:tr h="60151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20/09/2023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Banco do Brasil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40/00040-0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197.662.000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812555"/>
                  </a:ext>
                </a:extLst>
              </a:tr>
              <a:tr h="1203029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18.151/2023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05/07/2023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Caixa Econômica Federal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0620.946-63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1.700.000.000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59625"/>
                  </a:ext>
                </a:extLst>
              </a:tr>
              <a:tr h="12030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13/09/2023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Caixa Econômica Federal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0622.677-52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650.000.000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201720"/>
                  </a:ext>
                </a:extLst>
              </a:tr>
              <a:tr h="12030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18.730/2024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D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24/04/2025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Caixa Econômica Federal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0642.373-09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288.000.000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984986"/>
                  </a:ext>
                </a:extLst>
              </a:tr>
              <a:tr h="601512"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3.735.662.000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077208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8661786D-2F68-48DC-625D-F8BE0A553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35" y="107578"/>
            <a:ext cx="10285207" cy="56800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err="1">
                <a:latin typeface="Univers Condensed"/>
                <a:cs typeface="Arial"/>
              </a:rPr>
              <a:t>Empréstimos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err="1">
                <a:ea typeface="+mj-lt"/>
                <a:cs typeface="+mj-lt"/>
              </a:rPr>
              <a:t>contratados</a:t>
            </a:r>
            <a:r>
              <a:rPr lang="en-US" sz="3600" dirty="0">
                <a:ea typeface="+mj-lt"/>
                <a:cs typeface="+mj-lt"/>
              </a:rPr>
              <a:t> pela </a:t>
            </a:r>
            <a:r>
              <a:rPr lang="en-US" sz="3600" err="1">
                <a:ea typeface="+mj-lt"/>
                <a:cs typeface="+mj-lt"/>
              </a:rPr>
              <a:t>atual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err="1">
                <a:ea typeface="+mj-lt"/>
                <a:cs typeface="+mj-lt"/>
              </a:rPr>
              <a:t>Gestão</a:t>
            </a:r>
            <a:r>
              <a:rPr lang="en-US" sz="3600" dirty="0">
                <a:ea typeface="+mj-lt"/>
                <a:cs typeface="+mj-lt"/>
              </a:rPr>
              <a:t> </a:t>
            </a:r>
            <a:endParaRPr lang="pt-BR" sz="3600" dirty="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6947703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7DE074-6D6D-2EDC-8096-1A38F3EBA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FEC41F-996A-AC8B-2AF5-081C90F5B2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D2D10B-E9CF-FC58-DA99-17E0583C90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F33926D-BDBD-9FCA-4B05-E04E98FA35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884A6F3-C1D8-D97D-E723-79F7F11CCD3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733B27-A973-7D27-5D60-C32342B44C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44ECD65-3372-B03D-EDB1-DBCCA014DF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766593"/>
              </p:ext>
            </p:extLst>
          </p:nvPr>
        </p:nvGraphicFramePr>
        <p:xfrm>
          <a:off x="0" y="694764"/>
          <a:ext cx="12192000" cy="6174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3862">
                  <a:extLst>
                    <a:ext uri="{9D8B030D-6E8A-4147-A177-3AD203B41FA5}">
                      <a16:colId xmlns:a16="http://schemas.microsoft.com/office/drawing/2014/main" val="1250266880"/>
                    </a:ext>
                  </a:extLst>
                </a:gridCol>
                <a:gridCol w="3013862">
                  <a:extLst>
                    <a:ext uri="{9D8B030D-6E8A-4147-A177-3AD203B41FA5}">
                      <a16:colId xmlns:a16="http://schemas.microsoft.com/office/drawing/2014/main" val="2779369042"/>
                    </a:ext>
                  </a:extLst>
                </a:gridCol>
                <a:gridCol w="2301850">
                  <a:extLst>
                    <a:ext uri="{9D8B030D-6E8A-4147-A177-3AD203B41FA5}">
                      <a16:colId xmlns:a16="http://schemas.microsoft.com/office/drawing/2014/main" val="2887998242"/>
                    </a:ext>
                  </a:extLst>
                </a:gridCol>
                <a:gridCol w="2114093">
                  <a:extLst>
                    <a:ext uri="{9D8B030D-6E8A-4147-A177-3AD203B41FA5}">
                      <a16:colId xmlns:a16="http://schemas.microsoft.com/office/drawing/2014/main" val="3608357287"/>
                    </a:ext>
                  </a:extLst>
                </a:gridCol>
                <a:gridCol w="1748333">
                  <a:extLst>
                    <a:ext uri="{9D8B030D-6E8A-4147-A177-3AD203B41FA5}">
                      <a16:colId xmlns:a16="http://schemas.microsoft.com/office/drawing/2014/main" val="4072871599"/>
                    </a:ext>
                  </a:extLst>
                </a:gridCol>
              </a:tblGrid>
              <a:tr h="771849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Lei Autorizativa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Contrato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Valor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03038"/>
                  </a:ext>
                </a:extLst>
              </a:tr>
              <a:tr h="7718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Contratado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Arrecadado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Empenhado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541699"/>
                  </a:ext>
                </a:extLst>
              </a:tr>
              <a:tr h="771849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17.166/</a:t>
                      </a:r>
                      <a:r>
                        <a:rPr lang="pt-BR" sz="2000" b="1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BB (40/00031-1)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900.000.000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900.000.000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900.211.575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30349"/>
                  </a:ext>
                </a:extLst>
              </a:tr>
              <a:tr h="7718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BB (40/00040-0)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197.662.000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197.662.000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194.801.622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552683"/>
                  </a:ext>
                </a:extLst>
              </a:tr>
              <a:tr h="771849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18.151/2023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CEF (0620.946-63)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1.700.000.000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600.000.000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524.862.925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460810"/>
                  </a:ext>
                </a:extLst>
              </a:tr>
              <a:tr h="7718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CEF (0622.677-52)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650.000.000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642.192.967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641.263.628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992692"/>
                  </a:ext>
                </a:extLst>
              </a:tr>
              <a:tr h="77184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18.730/2024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D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CEF (0642.373-09)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288.000.000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318210"/>
                  </a:ext>
                </a:extLst>
              </a:tr>
              <a:tr h="771849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3.735.662.000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2.339.854.967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2.261.139.750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95900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EA969B58-DE49-2918-8CF7-90583878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824" y="107578"/>
            <a:ext cx="10879118" cy="59041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3100" err="1">
                <a:latin typeface="Univers Condensed"/>
                <a:cs typeface="Arial"/>
              </a:rPr>
              <a:t>Execução</a:t>
            </a:r>
            <a:r>
              <a:rPr lang="en-US" sz="3100" dirty="0">
                <a:latin typeface="Univers Condensed"/>
                <a:cs typeface="Arial"/>
              </a:rPr>
              <a:t> dos </a:t>
            </a:r>
            <a:r>
              <a:rPr lang="en-US" sz="3100" err="1">
                <a:latin typeface="Univers Condensed"/>
                <a:cs typeface="Arial"/>
              </a:rPr>
              <a:t>contratos</a:t>
            </a:r>
            <a:r>
              <a:rPr lang="en-US" sz="3100" dirty="0">
                <a:latin typeface="Univers Condensed"/>
                <a:cs typeface="Arial"/>
              </a:rPr>
              <a:t> </a:t>
            </a:r>
            <a:r>
              <a:rPr lang="en-US" sz="3100" err="1">
                <a:ea typeface="+mj-lt"/>
                <a:cs typeface="Arial"/>
              </a:rPr>
              <a:t>assinados</a:t>
            </a:r>
            <a:r>
              <a:rPr lang="en-US" sz="3100" dirty="0">
                <a:ea typeface="+mj-lt"/>
                <a:cs typeface="Arial"/>
              </a:rPr>
              <a:t> </a:t>
            </a:r>
            <a:r>
              <a:rPr lang="en-US" sz="3100" dirty="0">
                <a:ea typeface="+mj-lt"/>
                <a:cs typeface="+mj-lt"/>
              </a:rPr>
              <a:t>pela </a:t>
            </a:r>
            <a:r>
              <a:rPr lang="en-US" sz="3100" err="1">
                <a:ea typeface="+mj-lt"/>
                <a:cs typeface="+mj-lt"/>
              </a:rPr>
              <a:t>atual</a:t>
            </a:r>
            <a:r>
              <a:rPr lang="en-US" sz="3100" dirty="0">
                <a:ea typeface="+mj-lt"/>
                <a:cs typeface="+mj-lt"/>
              </a:rPr>
              <a:t> </a:t>
            </a:r>
            <a:r>
              <a:rPr lang="en-US" sz="3100" err="1">
                <a:ea typeface="+mj-lt"/>
                <a:cs typeface="+mj-lt"/>
              </a:rPr>
              <a:t>Gestão</a:t>
            </a:r>
            <a:r>
              <a:rPr lang="en-US" sz="3100" dirty="0">
                <a:ea typeface="+mj-lt"/>
                <a:cs typeface="+mj-lt"/>
              </a:rPr>
              <a:t> </a:t>
            </a:r>
            <a:endParaRPr lang="pt-BR" sz="310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6388002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5B2710-03FA-0430-9C7C-12C2C73D2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C60640-075B-5A9D-377C-A644DCE2F5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534482-4B82-1CDB-943F-5AFF705D67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4DAA1D9-EC60-AD65-081B-7A8D3CBEBF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177EAC-6AAD-AA66-C8A1-53DCA563DC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6CD37A6-4CAE-9C6F-7958-BB3CC22960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09C4C4B-715A-E706-B776-709F73E66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143498"/>
              </p:ext>
            </p:extLst>
          </p:nvPr>
        </p:nvGraphicFramePr>
        <p:xfrm>
          <a:off x="134470" y="672352"/>
          <a:ext cx="11867869" cy="55245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5773">
                  <a:extLst>
                    <a:ext uri="{9D8B030D-6E8A-4147-A177-3AD203B41FA5}">
                      <a16:colId xmlns:a16="http://schemas.microsoft.com/office/drawing/2014/main" val="1208296139"/>
                    </a:ext>
                  </a:extLst>
                </a:gridCol>
                <a:gridCol w="2808644">
                  <a:extLst>
                    <a:ext uri="{9D8B030D-6E8A-4147-A177-3AD203B41FA5}">
                      <a16:colId xmlns:a16="http://schemas.microsoft.com/office/drawing/2014/main" val="3262711936"/>
                    </a:ext>
                  </a:extLst>
                </a:gridCol>
                <a:gridCol w="2862656">
                  <a:extLst>
                    <a:ext uri="{9D8B030D-6E8A-4147-A177-3AD203B41FA5}">
                      <a16:colId xmlns:a16="http://schemas.microsoft.com/office/drawing/2014/main" val="707449622"/>
                    </a:ext>
                  </a:extLst>
                </a:gridCol>
                <a:gridCol w="2820796">
                  <a:extLst>
                    <a:ext uri="{9D8B030D-6E8A-4147-A177-3AD203B41FA5}">
                      <a16:colId xmlns:a16="http://schemas.microsoft.com/office/drawing/2014/main" val="183669624"/>
                    </a:ext>
                  </a:extLst>
                </a:gridCol>
              </a:tblGrid>
              <a:tr h="11326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Lei Autorizativa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Valor Autorizado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Valor Contratado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Saldo Disponível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90270"/>
                  </a:ext>
                </a:extLst>
              </a:tr>
              <a:tr h="10864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18.151 de 04/05/2023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3.447.662.648,77 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2.350.000.000,00 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1.097.662.648,77 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018080"/>
                  </a:ext>
                </a:extLst>
              </a:tr>
              <a:tr h="10864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18.659 de 20/08/2024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652.000.000,00 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0,00 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652.000.000,00 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566110"/>
                  </a:ext>
                </a:extLst>
              </a:tr>
              <a:tr h="10864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18.730 de 02/12/2024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D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3.404.711.878,68 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D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288.000.000,00 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D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3.116.711.878,68 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C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2881"/>
                  </a:ext>
                </a:extLst>
              </a:tr>
              <a:tr h="11326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Total*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7.504.374.527,45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2.638.000.000,00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4.866.374.527,45</a:t>
                      </a:r>
                      <a:endParaRPr lang="pt-BR" sz="2400">
                        <a:effectLst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917005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11778219-8CA1-773C-1B5D-7C90B2C5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765" y="141196"/>
            <a:ext cx="10879118" cy="59041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3100" dirty="0">
                <a:latin typeface="Univers Condensed"/>
                <a:cs typeface="Arial"/>
              </a:rPr>
              <a:t>Saldo</a:t>
            </a:r>
            <a:r>
              <a:rPr lang="en-US" sz="3100" dirty="0">
                <a:ea typeface="+mj-lt"/>
                <a:cs typeface="+mj-lt"/>
              </a:rPr>
              <a:t> </a:t>
            </a:r>
            <a:r>
              <a:rPr lang="en-US" sz="3100" dirty="0" err="1">
                <a:ea typeface="+mj-lt"/>
                <a:cs typeface="+mj-lt"/>
              </a:rPr>
              <a:t>em</a:t>
            </a:r>
            <a:r>
              <a:rPr lang="en-US" sz="3100" dirty="0">
                <a:ea typeface="+mj-lt"/>
                <a:cs typeface="+mj-lt"/>
              </a:rPr>
              <a:t> </a:t>
            </a:r>
            <a:r>
              <a:rPr lang="en-US" sz="3100" dirty="0" err="1">
                <a:ea typeface="+mj-lt"/>
                <a:cs typeface="+mj-lt"/>
              </a:rPr>
              <a:t>aberto</a:t>
            </a:r>
            <a:r>
              <a:rPr lang="en-US" sz="3100" dirty="0">
                <a:ea typeface="+mj-lt"/>
                <a:cs typeface="+mj-lt"/>
              </a:rPr>
              <a:t> das leis </a:t>
            </a:r>
            <a:r>
              <a:rPr lang="en-US" sz="3100" dirty="0" err="1">
                <a:ea typeface="+mj-lt"/>
                <a:cs typeface="+mj-lt"/>
              </a:rPr>
              <a:t>aprovadas</a:t>
            </a:r>
            <a:r>
              <a:rPr lang="en-US" sz="3100" dirty="0">
                <a:ea typeface="+mj-lt"/>
                <a:cs typeface="+mj-lt"/>
              </a:rPr>
              <a:t> </a:t>
            </a:r>
            <a:r>
              <a:rPr lang="en-US" sz="3100" dirty="0" err="1">
                <a:ea typeface="+mj-lt"/>
                <a:cs typeface="+mj-lt"/>
              </a:rPr>
              <a:t>desde</a:t>
            </a:r>
            <a:r>
              <a:rPr lang="en-US" sz="3100" dirty="0">
                <a:ea typeface="+mj-lt"/>
                <a:cs typeface="+mj-lt"/>
              </a:rPr>
              <a:t> 2023 </a:t>
            </a:r>
            <a:endParaRPr lang="pt-BR" sz="3100" dirty="0">
              <a:ea typeface="+mj-lt"/>
              <a:cs typeface="+mj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8DE6CB6-088B-3212-580A-7EA43DCDD297}"/>
              </a:ext>
            </a:extLst>
          </p:cNvPr>
          <p:cNvSpPr txBox="1"/>
          <p:nvPr/>
        </p:nvSpPr>
        <p:spPr>
          <a:xfrm>
            <a:off x="129988" y="6326841"/>
            <a:ext cx="890643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dirty="0">
                <a:latin typeface="Arial"/>
                <a:cs typeface="Arial"/>
              </a:rPr>
              <a:t>* </a:t>
            </a:r>
            <a:r>
              <a:rPr lang="en-US" sz="1200" dirty="0" err="1">
                <a:latin typeface="Arial"/>
                <a:cs typeface="Arial"/>
              </a:rPr>
              <a:t>Não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err="1">
                <a:latin typeface="Arial"/>
                <a:cs typeface="Arial"/>
              </a:rPr>
              <a:t>foi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err="1">
                <a:latin typeface="Arial"/>
                <a:cs typeface="Arial"/>
              </a:rPr>
              <a:t>considerado</a:t>
            </a:r>
            <a:r>
              <a:rPr lang="en-US" sz="1200" dirty="0">
                <a:latin typeface="Arial"/>
                <a:cs typeface="Arial"/>
              </a:rPr>
              <a:t> o valor de US$ 275 </a:t>
            </a:r>
            <a:r>
              <a:rPr lang="en-US" sz="1200" dirty="0" err="1">
                <a:latin typeface="Arial"/>
                <a:cs typeface="Arial"/>
              </a:rPr>
              <a:t>milhões</a:t>
            </a:r>
            <a:r>
              <a:rPr lang="en-US" sz="1200" dirty="0">
                <a:latin typeface="Arial"/>
                <a:cs typeface="Arial"/>
              </a:rPr>
              <a:t>, </a:t>
            </a:r>
            <a:r>
              <a:rPr lang="en-US" sz="1200" dirty="0" err="1">
                <a:latin typeface="Arial"/>
                <a:cs typeface="Arial"/>
              </a:rPr>
              <a:t>ainda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err="1">
                <a:latin typeface="Arial"/>
                <a:cs typeface="Arial"/>
              </a:rPr>
              <a:t>não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contratado</a:t>
            </a:r>
            <a:r>
              <a:rPr lang="en-US" sz="1200" dirty="0">
                <a:latin typeface="Arial"/>
                <a:cs typeface="Arial"/>
              </a:rPr>
              <a:t>, para </a:t>
            </a:r>
            <a:r>
              <a:rPr lang="en-US" sz="1200" dirty="0" err="1">
                <a:latin typeface="Arial"/>
                <a:cs typeface="Arial"/>
              </a:rPr>
              <a:t>refinanciamento</a:t>
            </a:r>
            <a:r>
              <a:rPr lang="en-US" sz="1200" dirty="0">
                <a:latin typeface="Arial"/>
                <a:cs typeface="Arial"/>
              </a:rPr>
              <a:t> de </a:t>
            </a:r>
            <a:r>
              <a:rPr lang="en-US" sz="1200" dirty="0" err="1">
                <a:latin typeface="Arial"/>
                <a:cs typeface="Arial"/>
              </a:rPr>
              <a:t>dívida</a:t>
            </a:r>
            <a:r>
              <a:rPr lang="en-US" sz="1200" dirty="0">
                <a:latin typeface="Arial"/>
                <a:cs typeface="Arial"/>
              </a:rPr>
              <a:t> (Lei nº 18.658/2024).</a:t>
            </a:r>
          </a:p>
        </p:txBody>
      </p:sp>
    </p:spTree>
    <p:extLst>
      <p:ext uri="{BB962C8B-B14F-4D97-AF65-F5344CB8AC3E}">
        <p14:creationId xmlns:p14="http://schemas.microsoft.com/office/powerpoint/2010/main" val="3410096759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A370A09-15EB-A166-B3DD-7EEFAB8EB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LIMITES </a:t>
            </a:r>
            <a:r>
              <a:rPr lang="en-US" dirty="0" err="1"/>
              <a:t>dA</a:t>
            </a:r>
            <a:r>
              <a:rPr lang="en-US" dirty="0"/>
              <a:t> STN PARA NOVAS </a:t>
            </a:r>
            <a:r>
              <a:rPr lang="en-US" dirty="0" err="1"/>
              <a:t>CONTRAtações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FFBD65-7DC4-A507-3D91-3291C8FA0C9C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10789"/>
            <a:ext cx="6923442" cy="397521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800" b="1" dirty="0"/>
              <a:t>Espaço Fiscal</a:t>
            </a:r>
            <a:endParaRPr lang="pt-BR" sz="1800" dirty="0"/>
          </a:p>
          <a:p>
            <a:pPr marL="0" lvl="1" indent="0" algn="just">
              <a:buNone/>
            </a:pPr>
            <a:r>
              <a:rPr lang="pt-BR" dirty="0"/>
              <a:t>Calculado pela STN, é o </a:t>
            </a:r>
            <a:r>
              <a:rPr lang="pt-BR" u="sng" dirty="0"/>
              <a:t>montante anual que Pernambuco pode contratar de empréstimos</a:t>
            </a:r>
            <a:r>
              <a:rPr lang="pt-BR" dirty="0"/>
              <a:t>, pelo fato de ser signatário do Programa de Reestruturação e de Ajuste Fiscal (PAF)</a:t>
            </a:r>
          </a:p>
          <a:p>
            <a:pPr marL="0" lvl="1" indent="0" algn="just">
              <a:buNone/>
            </a:pPr>
            <a:r>
              <a:rPr lang="pt-BR" u="sng" dirty="0"/>
              <a:t>Excetuam-se desse limite anual</a:t>
            </a:r>
            <a:r>
              <a:rPr lang="pt-BR" dirty="0"/>
              <a:t>:</a:t>
            </a:r>
          </a:p>
          <a:p>
            <a:pPr marL="285750" lvl="1" indent="-285750" algn="just"/>
            <a:r>
              <a:rPr lang="pt-BR" u="sng" dirty="0"/>
              <a:t>Operações de crédito para reestruturação de dívida</a:t>
            </a:r>
            <a:r>
              <a:rPr lang="pt-BR" dirty="0"/>
              <a:t>;</a:t>
            </a:r>
          </a:p>
          <a:p>
            <a:pPr marL="285750" lvl="1" indent="-285750" algn="just"/>
            <a:r>
              <a:rPr lang="pt-BR" u="sng" dirty="0"/>
              <a:t>Operações de crédito contratadas no âmbito do Plano de Promoção do Equilíbrio Fiscal (PEF)</a:t>
            </a:r>
            <a:r>
              <a:rPr lang="pt-BR" dirty="0"/>
              <a:t>: a adesão ao PEF habilitou os entes subnacionais que não possuíam Capacidade de Pagamento (</a:t>
            </a:r>
            <a:r>
              <a:rPr lang="pt-BR" err="1"/>
              <a:t>Capag</a:t>
            </a:r>
            <a:r>
              <a:rPr lang="pt-BR" dirty="0"/>
              <a:t>) adequada a se tornarem elegíveis à contratação de operações de crédito com garantia da União.</a:t>
            </a:r>
            <a:endParaRPr lang="pt-BR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Prédio com árvores na calçada&#10;&#10;O conteúdo gerado por IA pode estar incorreto.">
            <a:extLst>
              <a:ext uri="{FF2B5EF4-FFF2-40B4-BE49-F238E27FC236}">
                <a16:creationId xmlns:a16="http://schemas.microsoft.com/office/drawing/2014/main" id="{BF822190-99B2-4CF2-A47C-C5395F77A3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7749" r="27749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3739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A3321B-0E08-E30E-37EF-01186C4A4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56E4DF-3747-5F03-0CE2-7ED036CD80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A6ED07-964D-6ABD-0C89-2402990DB5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C7A33-7CA3-47D3-17AD-7D7F537446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475028-83F9-354D-14DE-2D10C40A83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5170FB-396F-9964-4375-E72CAC476E4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D7B82B5-700A-285D-8808-5D5F89A07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226817"/>
              </p:ext>
            </p:extLst>
          </p:nvPr>
        </p:nvGraphicFramePr>
        <p:xfrm>
          <a:off x="134470" y="683558"/>
          <a:ext cx="11910073" cy="48857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2291">
                  <a:extLst>
                    <a:ext uri="{9D8B030D-6E8A-4147-A177-3AD203B41FA5}">
                      <a16:colId xmlns:a16="http://schemas.microsoft.com/office/drawing/2014/main" val="2490422131"/>
                    </a:ext>
                  </a:extLst>
                </a:gridCol>
                <a:gridCol w="3275026">
                  <a:extLst>
                    <a:ext uri="{9D8B030D-6E8A-4147-A177-3AD203B41FA5}">
                      <a16:colId xmlns:a16="http://schemas.microsoft.com/office/drawing/2014/main" val="3202888320"/>
                    </a:ext>
                  </a:extLst>
                </a:gridCol>
                <a:gridCol w="3167350">
                  <a:extLst>
                    <a:ext uri="{9D8B030D-6E8A-4147-A177-3AD203B41FA5}">
                      <a16:colId xmlns:a16="http://schemas.microsoft.com/office/drawing/2014/main" val="2316664384"/>
                    </a:ext>
                  </a:extLst>
                </a:gridCol>
                <a:gridCol w="3985406">
                  <a:extLst>
                    <a:ext uri="{9D8B030D-6E8A-4147-A177-3AD203B41FA5}">
                      <a16:colId xmlns:a16="http://schemas.microsoft.com/office/drawing/2014/main" val="2097569869"/>
                    </a:ext>
                  </a:extLst>
                </a:gridCol>
              </a:tblGrid>
              <a:tr h="6862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Ano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Espaço Fiscal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Valor Contratado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Saldo não utilizado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807669"/>
                  </a:ext>
                </a:extLst>
              </a:tr>
              <a:tr h="10345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2023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3.447.662.648,77</a:t>
                      </a:r>
                      <a:endParaRPr lang="pt-BR" sz="2800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3.447.662.000,00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648,77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8546219"/>
                  </a:ext>
                </a:extLst>
              </a:tr>
              <a:tr h="14954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2024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1.101.663.157,47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0,00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1.101.663.157,47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441561"/>
                  </a:ext>
                </a:extLst>
              </a:tr>
              <a:tr h="166955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2025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1.513.205.279,42</a:t>
                      </a:r>
                      <a:endParaRPr lang="pt-BR" sz="2800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0,00</a:t>
                      </a:r>
                      <a:endParaRPr lang="pt-BR" sz="28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1.513.205.279,42</a:t>
                      </a:r>
                      <a:endParaRPr lang="pt-BR" sz="2800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661187"/>
                  </a:ext>
                </a:extLst>
              </a:tr>
            </a:tbl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id="{BA5A8B9F-F0D7-6D47-21FE-D3660FF4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765" y="141196"/>
            <a:ext cx="10879118" cy="59041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3100" dirty="0">
                <a:ea typeface="+mj-lt"/>
                <a:cs typeface="+mj-lt"/>
              </a:rPr>
              <a:t> </a:t>
            </a:r>
            <a:r>
              <a:rPr lang="en-US" sz="3100" dirty="0" err="1">
                <a:ea typeface="+mj-lt"/>
                <a:cs typeface="+mj-lt"/>
              </a:rPr>
              <a:t>Consumo</a:t>
            </a:r>
            <a:r>
              <a:rPr lang="en-US" sz="3100" dirty="0">
                <a:ea typeface="+mj-lt"/>
                <a:cs typeface="+mj-lt"/>
              </a:rPr>
              <a:t> do </a:t>
            </a:r>
            <a:r>
              <a:rPr lang="en-US" sz="3100" dirty="0" err="1">
                <a:ea typeface="+mj-lt"/>
                <a:cs typeface="+mj-lt"/>
              </a:rPr>
              <a:t>Espaço</a:t>
            </a:r>
            <a:r>
              <a:rPr lang="en-US" sz="3100" dirty="0">
                <a:ea typeface="+mj-lt"/>
                <a:cs typeface="+mj-lt"/>
              </a:rPr>
              <a:t> Fiscal </a:t>
            </a:r>
            <a:r>
              <a:rPr lang="en-US" sz="3100" dirty="0" err="1">
                <a:ea typeface="+mj-lt"/>
                <a:cs typeface="+mj-lt"/>
              </a:rPr>
              <a:t>em</a:t>
            </a:r>
            <a:r>
              <a:rPr lang="en-US" sz="3100" dirty="0">
                <a:ea typeface="+mj-lt"/>
                <a:cs typeface="+mj-lt"/>
              </a:rPr>
              <a:t> Pernambuco</a:t>
            </a:r>
            <a:endParaRPr lang="pt-BR" sz="3100" dirty="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7285508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F5BFBEC-0F9B-1DEC-B4E9-691DC4AA88CF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922997" y="406640"/>
            <a:ext cx="6695160" cy="41993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2500"/>
              </a:spcBef>
              <a:buNone/>
            </a:pPr>
            <a:endParaRPr lang="pt-BR" sz="1400" b="1" dirty="0"/>
          </a:p>
          <a:p>
            <a:pPr marL="0" indent="0">
              <a:lnSpc>
                <a:spcPct val="120000"/>
              </a:lnSpc>
              <a:spcBef>
                <a:spcPts val="2500"/>
              </a:spcBef>
              <a:buNone/>
            </a:pPr>
            <a:r>
              <a:rPr lang="pt-BR" sz="2400" b="1" dirty="0"/>
              <a:t>Vigência do valor do Espaço Fiscal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Um </a:t>
            </a:r>
            <a:r>
              <a:rPr lang="en-US" sz="2400" dirty="0" err="1"/>
              <a:t>ano</a:t>
            </a:r>
            <a:r>
              <a:rPr lang="en-US" sz="2400" dirty="0"/>
              <a:t> e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saldos</a:t>
            </a:r>
            <a:r>
              <a:rPr lang="en-US" sz="2400" dirty="0"/>
              <a:t> </a:t>
            </a:r>
            <a:r>
              <a:rPr lang="en-US" sz="2400" dirty="0" err="1"/>
              <a:t>não</a:t>
            </a:r>
            <a:r>
              <a:rPr lang="en-US" sz="2400" dirty="0"/>
              <a:t> </a:t>
            </a:r>
            <a:r>
              <a:rPr lang="en-US" sz="2400" dirty="0" err="1"/>
              <a:t>utilizados</a:t>
            </a:r>
            <a:r>
              <a:rPr lang="en-US" sz="2400" dirty="0"/>
              <a:t> </a:t>
            </a:r>
            <a:r>
              <a:rPr lang="en-US" sz="2400" dirty="0" err="1"/>
              <a:t>são</a:t>
            </a:r>
            <a:r>
              <a:rPr lang="en-US" sz="2400" dirty="0"/>
              <a:t> </a:t>
            </a:r>
            <a:r>
              <a:rPr lang="en-US" sz="2400" dirty="0" err="1"/>
              <a:t>cancelados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final do </a:t>
            </a:r>
            <a:r>
              <a:rPr lang="en-US" sz="2400" dirty="0" err="1"/>
              <a:t>exercício</a:t>
            </a:r>
            <a:r>
              <a:rPr lang="en-US" sz="2400" dirty="0"/>
              <a:t>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2400" b="1" dirty="0" err="1"/>
              <a:t>Capag</a:t>
            </a:r>
            <a:r>
              <a:rPr lang="pt-BR" sz="2400" b="1" dirty="0"/>
              <a:t> C em 2024</a:t>
            </a:r>
            <a:endParaRPr lang="pt-BR" sz="24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pt-BR" sz="2400" dirty="0"/>
              <a:t>Pernambuco não pôde contar com a garantia da União na busca de novos empréstimos em 2024, por não apresentar nota suficiente na </a:t>
            </a:r>
            <a:r>
              <a:rPr lang="pt-BR" sz="2400" dirty="0" err="1"/>
              <a:t>Capag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ço Reservado para Conteúdo 4" descr="Prédio com árvores na calçada&#10;&#10;O conteúdo gerado por IA pode estar incorreto.">
            <a:extLst>
              <a:ext uri="{FF2B5EF4-FFF2-40B4-BE49-F238E27FC236}">
                <a16:creationId xmlns:a16="http://schemas.microsoft.com/office/drawing/2014/main" id="{EF29ADFA-AC24-8693-D940-899C00DE53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749" r="27749"/>
          <a:stretch>
            <a:fillRect/>
          </a:stretch>
        </p:blipFill>
        <p:spPr>
          <a:xfrm>
            <a:off x="2241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297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9E6507-04AC-CF4B-1A0D-BBCD5D2A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D1B3405-C770-22BF-ED69-9C34744F3D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38B05F-FCCD-5ACB-17B8-5779897BEA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90961FD-7B3D-80B4-F494-FC8E465E2A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1937D5B-C025-7089-6F8A-D9B1856E78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7243CAD-3160-CA9E-0561-3532BC561E9B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710086" y="3017610"/>
            <a:ext cx="7333893" cy="329166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2500"/>
              </a:spcBef>
              <a:buNone/>
            </a:pPr>
            <a:r>
              <a:rPr lang="pt-BR" sz="1800" b="1" dirty="0"/>
              <a:t>Utilização do Espaço Fiscal</a:t>
            </a:r>
            <a:endParaRPr lang="pt-BR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800" u="sng" dirty="0"/>
              <a:t>As leis </a:t>
            </a:r>
            <a:r>
              <a:rPr lang="en-US" sz="1800" u="sng" dirty="0" err="1"/>
              <a:t>já</a:t>
            </a:r>
            <a:r>
              <a:rPr lang="en-US" sz="1800" u="sng" dirty="0"/>
              <a:t> </a:t>
            </a:r>
            <a:r>
              <a:rPr lang="en-US" sz="1800" u="sng" dirty="0" err="1"/>
              <a:t>aprovadas</a:t>
            </a:r>
            <a:r>
              <a:rPr lang="en-US" sz="1800" u="sng" dirty="0"/>
              <a:t> pela </a:t>
            </a:r>
            <a:r>
              <a:rPr lang="en-US" sz="1800" u="sng" dirty="0" err="1"/>
              <a:t>Alepe</a:t>
            </a:r>
            <a:r>
              <a:rPr lang="en-US" sz="1800" u="sng" dirty="0"/>
              <a:t> </a:t>
            </a:r>
            <a:r>
              <a:rPr lang="en-US" sz="1800" u="sng" dirty="0" err="1"/>
              <a:t>são</a:t>
            </a:r>
            <a:r>
              <a:rPr lang="en-US" sz="1800" u="sng" dirty="0"/>
              <a:t> </a:t>
            </a:r>
            <a:r>
              <a:rPr lang="en-US" sz="1800" u="sng" dirty="0" err="1"/>
              <a:t>mais</a:t>
            </a:r>
            <a:r>
              <a:rPr lang="en-US" sz="1800" u="sng" dirty="0"/>
              <a:t> do que </a:t>
            </a:r>
            <a:r>
              <a:rPr lang="en-US" sz="1800" u="sng" dirty="0" err="1"/>
              <a:t>suficientes</a:t>
            </a:r>
            <a:r>
              <a:rPr lang="en-US" sz="1800" dirty="0"/>
              <a:t> para se </a:t>
            </a:r>
            <a:r>
              <a:rPr lang="en-US" sz="1800" dirty="0" err="1"/>
              <a:t>utilizar</a:t>
            </a:r>
            <a:r>
              <a:rPr lang="en-US" sz="1800" dirty="0"/>
              <a:t> </a:t>
            </a:r>
            <a:r>
              <a:rPr lang="en-US" sz="1800" dirty="0" err="1"/>
              <a:t>todo</a:t>
            </a:r>
            <a:r>
              <a:rPr lang="en-US" sz="1800" dirty="0"/>
              <a:t> o </a:t>
            </a:r>
            <a:r>
              <a:rPr lang="en-US" sz="1800" dirty="0" err="1"/>
              <a:t>Espaço</a:t>
            </a:r>
            <a:r>
              <a:rPr lang="en-US" sz="1800" dirty="0"/>
              <a:t> Fiscal </a:t>
            </a:r>
            <a:r>
              <a:rPr lang="en-US" sz="1800" dirty="0" err="1"/>
              <a:t>disponível</a:t>
            </a:r>
            <a:r>
              <a:rPr lang="en-US" sz="1800" dirty="0"/>
              <a:t> para o </a:t>
            </a:r>
            <a:r>
              <a:rPr lang="en-US" sz="1800" dirty="0" err="1"/>
              <a:t>exercício</a:t>
            </a:r>
            <a:r>
              <a:rPr lang="en-US" sz="1800" dirty="0"/>
              <a:t> de </a:t>
            </a:r>
            <a:r>
              <a:rPr lang="en-US" sz="1800" u="sng" dirty="0"/>
              <a:t>2025</a:t>
            </a:r>
            <a:r>
              <a:rPr lang="en-US" sz="1800" dirty="0"/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800" dirty="0" err="1"/>
              <a:t>Além</a:t>
            </a:r>
            <a:r>
              <a:rPr lang="en-US" sz="1800" dirty="0"/>
              <a:t> </a:t>
            </a:r>
            <a:r>
              <a:rPr lang="en-US" sz="1800" dirty="0" err="1"/>
              <a:t>disso</a:t>
            </a:r>
            <a:r>
              <a:rPr lang="en-US" sz="1800" dirty="0"/>
              <a:t>, </a:t>
            </a:r>
            <a:r>
              <a:rPr lang="en-US" sz="1800" dirty="0" err="1"/>
              <a:t>já</a:t>
            </a:r>
            <a:r>
              <a:rPr lang="en-US" sz="1800" dirty="0"/>
              <a:t> </a:t>
            </a:r>
            <a:r>
              <a:rPr lang="en-US" sz="1800" dirty="0" err="1"/>
              <a:t>foi</a:t>
            </a:r>
            <a:r>
              <a:rPr lang="en-US" sz="1800" dirty="0"/>
              <a:t> </a:t>
            </a:r>
            <a:r>
              <a:rPr lang="en-US" sz="1800" dirty="0" err="1"/>
              <a:t>realizado</a:t>
            </a:r>
            <a:r>
              <a:rPr lang="en-US" sz="1800" dirty="0"/>
              <a:t> </a:t>
            </a:r>
            <a:r>
              <a:rPr lang="en-US" sz="1800" dirty="0" err="1"/>
              <a:t>pedido</a:t>
            </a:r>
            <a:r>
              <a:rPr lang="en-US" sz="1800" dirty="0"/>
              <a:t> de </a:t>
            </a:r>
            <a:r>
              <a:rPr lang="en-US" sz="1800" dirty="0" err="1"/>
              <a:t>contratação</a:t>
            </a:r>
            <a:r>
              <a:rPr lang="en-US" sz="1800" dirty="0"/>
              <a:t> de R$ 1,097 </a:t>
            </a:r>
            <a:r>
              <a:rPr lang="en-US" sz="1800" dirty="0" err="1"/>
              <a:t>bilhão</a:t>
            </a:r>
            <a:r>
              <a:rPr lang="en-US" sz="1800" dirty="0"/>
              <a:t> </a:t>
            </a:r>
            <a:r>
              <a:rPr lang="en-US" sz="1800" dirty="0" err="1"/>
              <a:t>referente</a:t>
            </a:r>
            <a:r>
              <a:rPr lang="en-US" sz="1800" dirty="0"/>
              <a:t> </a:t>
            </a:r>
            <a:r>
              <a:rPr lang="en-US" sz="1800" dirty="0" err="1"/>
              <a:t>ao</a:t>
            </a:r>
            <a:r>
              <a:rPr lang="en-US" sz="1800" dirty="0"/>
              <a:t> </a:t>
            </a:r>
            <a:r>
              <a:rPr lang="en-US" sz="1800" dirty="0" err="1"/>
              <a:t>saldo</a:t>
            </a:r>
            <a:r>
              <a:rPr lang="en-US" sz="1800" dirty="0"/>
              <a:t> </a:t>
            </a:r>
            <a:r>
              <a:rPr lang="en-US" sz="1800" dirty="0" err="1"/>
              <a:t>remanescente</a:t>
            </a:r>
            <a:r>
              <a:rPr lang="en-US" sz="1800" dirty="0"/>
              <a:t> da Lei nº 18.151/2023.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800" dirty="0"/>
              <a:t>Com a </a:t>
            </a:r>
            <a:r>
              <a:rPr lang="en-US" sz="1800" dirty="0" err="1"/>
              <a:t>confirmação</a:t>
            </a:r>
            <a:r>
              <a:rPr lang="en-US" sz="1800" dirty="0"/>
              <a:t> do </a:t>
            </a:r>
            <a:r>
              <a:rPr lang="en-US" sz="1800" dirty="0" err="1"/>
              <a:t>referido</a:t>
            </a:r>
            <a:r>
              <a:rPr lang="en-US" sz="1800" dirty="0"/>
              <a:t> </a:t>
            </a:r>
            <a:r>
              <a:rPr lang="en-US" sz="1800" dirty="0" err="1"/>
              <a:t>pedido</a:t>
            </a:r>
            <a:r>
              <a:rPr lang="en-US" sz="1800" dirty="0"/>
              <a:t>, </a:t>
            </a:r>
            <a:r>
              <a:rPr lang="en-US" sz="1800" dirty="0" err="1"/>
              <a:t>restariam</a:t>
            </a:r>
            <a:r>
              <a:rPr lang="en-US" sz="1800" dirty="0"/>
              <a:t> </a:t>
            </a:r>
            <a:r>
              <a:rPr lang="en-US" sz="1800" dirty="0" err="1"/>
              <a:t>efetivamente</a:t>
            </a:r>
            <a:r>
              <a:rPr lang="en-US" sz="1800" dirty="0"/>
              <a:t> R$ 416,21 </a:t>
            </a:r>
            <a:r>
              <a:rPr lang="en-US" sz="1800" dirty="0" err="1"/>
              <a:t>milhões</a:t>
            </a:r>
            <a:r>
              <a:rPr lang="en-US" sz="1800" dirty="0"/>
              <a:t> </a:t>
            </a:r>
            <a:r>
              <a:rPr lang="en-US" sz="1800" dirty="0" err="1"/>
              <a:t>disponíveis</a:t>
            </a:r>
            <a:r>
              <a:rPr lang="en-US" sz="1800" dirty="0"/>
              <a:t> para a </a:t>
            </a:r>
            <a:r>
              <a:rPr lang="en-US" sz="1800" dirty="0" err="1"/>
              <a:t>contratação</a:t>
            </a:r>
            <a:r>
              <a:rPr lang="en-US" sz="1800" dirty="0"/>
              <a:t> de </a:t>
            </a:r>
            <a:r>
              <a:rPr lang="en-US" sz="1800" dirty="0" err="1"/>
              <a:t>novos</a:t>
            </a:r>
            <a:r>
              <a:rPr lang="en-US" sz="1800" dirty="0"/>
              <a:t> </a:t>
            </a:r>
            <a:r>
              <a:rPr lang="en-US" sz="1800" dirty="0" err="1"/>
              <a:t>empréstimos</a:t>
            </a:r>
            <a:r>
              <a:rPr lang="en-US" sz="1800" dirty="0"/>
              <a:t> </a:t>
            </a:r>
            <a:r>
              <a:rPr lang="en-US" sz="1800" dirty="0" err="1"/>
              <a:t>em</a:t>
            </a:r>
            <a:r>
              <a:rPr lang="en-US" sz="1800" dirty="0"/>
              <a:t> 2025, </a:t>
            </a:r>
            <a:r>
              <a:rPr lang="en-US" sz="1800" dirty="0" err="1"/>
              <a:t>os</a:t>
            </a:r>
            <a:r>
              <a:rPr lang="en-US" sz="1800" dirty="0"/>
              <a:t> quais </a:t>
            </a:r>
            <a:r>
              <a:rPr lang="en-US" sz="1800" dirty="0" err="1"/>
              <a:t>podem</a:t>
            </a:r>
            <a:r>
              <a:rPr lang="en-US" sz="1800" dirty="0"/>
              <a:t> ser </a:t>
            </a:r>
            <a:r>
              <a:rPr lang="en-US" sz="1800" dirty="0" err="1"/>
              <a:t>contratados</a:t>
            </a:r>
            <a:r>
              <a:rPr lang="en-US" sz="1800" dirty="0"/>
              <a:t> com base </a:t>
            </a:r>
            <a:r>
              <a:rPr lang="en-US" sz="1800" dirty="0" err="1"/>
              <a:t>na</a:t>
            </a:r>
            <a:r>
              <a:rPr lang="en-US" sz="1800" dirty="0"/>
              <a:t> Lei nº 18.659/2024.</a:t>
            </a:r>
          </a:p>
          <a:p>
            <a:pPr marL="0" indent="0">
              <a:spcBef>
                <a:spcPts val="2500"/>
              </a:spcBef>
              <a:buNone/>
            </a:pPr>
            <a:endParaRPr lang="pt-BR" sz="1800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9A8E1EE-B9E6-8DF9-7371-EE92D23D06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ço Reservado para Conteúdo 4" descr="Prédio com árvores na calçada&#10;&#10;O conteúdo gerado por IA pode estar incorreto.">
            <a:extLst>
              <a:ext uri="{FF2B5EF4-FFF2-40B4-BE49-F238E27FC236}">
                <a16:creationId xmlns:a16="http://schemas.microsoft.com/office/drawing/2014/main" id="{C2CF29D9-1A6C-9686-1DC7-D541E5C05E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749" r="27749"/>
          <a:stretch>
            <a:fillRect/>
          </a:stretch>
        </p:blipFill>
        <p:spPr>
          <a:xfrm>
            <a:off x="2241" y="10"/>
            <a:ext cx="4076700" cy="6857990"/>
          </a:xfrm>
          <a:prstGeom prst="rect">
            <a:avLst/>
          </a:prstGeom>
        </p:spPr>
      </p:pic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0A041DA1-5327-4058-C972-C825724F4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79921"/>
              </p:ext>
            </p:extLst>
          </p:nvPr>
        </p:nvGraphicFramePr>
        <p:xfrm>
          <a:off x="5100544" y="1122716"/>
          <a:ext cx="6002777" cy="1804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87515">
                  <a:extLst>
                    <a:ext uri="{9D8B030D-6E8A-4147-A177-3AD203B41FA5}">
                      <a16:colId xmlns:a16="http://schemas.microsoft.com/office/drawing/2014/main" val="2068836338"/>
                    </a:ext>
                  </a:extLst>
                </a:gridCol>
                <a:gridCol w="2515262">
                  <a:extLst>
                    <a:ext uri="{9D8B030D-6E8A-4147-A177-3AD203B41FA5}">
                      <a16:colId xmlns:a16="http://schemas.microsoft.com/office/drawing/2014/main" val="1439963053"/>
                    </a:ext>
                  </a:extLst>
                </a:gridCol>
              </a:tblGrid>
              <a:tr h="4482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b="1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+mn-cs"/>
                        </a:rPr>
                        <a:t>Valor do Espaço Fiscal</a:t>
                      </a:r>
                      <a:endParaRPr lang="pt-BR" sz="1800" b="1" kern="1200">
                        <a:solidFill>
                          <a:srgbClr val="000000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+mn-cs"/>
                        </a:rPr>
                        <a:t>1.513.205.279,42</a:t>
                      </a:r>
                      <a:endParaRPr lang="pt-BR" sz="1800" b="0" kern="1200">
                        <a:solidFill>
                          <a:srgbClr val="000000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34640"/>
                  </a:ext>
                </a:extLst>
              </a:tr>
              <a:tr h="42582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800" b="1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+mn-cs"/>
                        </a:rPr>
                        <a:t>Saldo autorizado pela </a:t>
                      </a:r>
                      <a:r>
                        <a:rPr lang="pt-BR" sz="1800" b="1" kern="120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+mn-cs"/>
                        </a:rPr>
                        <a:t>Alepe</a:t>
                      </a:r>
                      <a:endParaRPr lang="pt-BR" sz="1800" b="1" kern="1200">
                        <a:solidFill>
                          <a:srgbClr val="000000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+mn-cs"/>
                        </a:rPr>
                        <a:t>1.749.662.648,77</a:t>
                      </a:r>
                      <a:endParaRPr lang="pt-BR" sz="1800" b="0" kern="1200">
                        <a:solidFill>
                          <a:srgbClr val="000000"/>
                        </a:solidFill>
                        <a:effectLst/>
                        <a:latin typeface="Arial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392884"/>
                  </a:ext>
                </a:extLst>
              </a:tr>
              <a:tr h="414617">
                <a:tc>
                  <a:txBody>
                    <a:bodyPr/>
                    <a:lstStyle/>
                    <a:p>
                      <a:pPr indent="419100" algn="ctr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Lei nº 18.151/2023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14325" algn="r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1.097.662.648,77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0114098"/>
                  </a:ext>
                </a:extLst>
              </a:tr>
              <a:tr h="515470">
                <a:tc>
                  <a:txBody>
                    <a:bodyPr/>
                    <a:lstStyle/>
                    <a:p>
                      <a:pPr indent="419100" algn="ctr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Lei nº 18.659/2024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5130" algn="r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652.000.000,00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833429"/>
                  </a:ext>
                </a:extLst>
              </a:tr>
            </a:tbl>
          </a:graphicData>
        </a:graphic>
      </p:graphicFrame>
      <p:sp>
        <p:nvSpPr>
          <p:cNvPr id="17" name="CaixaDeTexto 16">
            <a:extLst>
              <a:ext uri="{FF2B5EF4-FFF2-40B4-BE49-F238E27FC236}">
                <a16:creationId xmlns:a16="http://schemas.microsoft.com/office/drawing/2014/main" id="{76602A26-797D-DBBA-C7F8-FFBD9CB4402F}"/>
              </a:ext>
            </a:extLst>
          </p:cNvPr>
          <p:cNvSpPr txBox="1"/>
          <p:nvPr/>
        </p:nvSpPr>
        <p:spPr>
          <a:xfrm>
            <a:off x="5598459" y="645459"/>
            <a:ext cx="501799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err="1">
                <a:latin typeface="Arial"/>
                <a:cs typeface="Arial"/>
              </a:rPr>
              <a:t>Espaço</a:t>
            </a:r>
            <a:r>
              <a:rPr lang="en-US" b="1">
                <a:latin typeface="Arial"/>
                <a:cs typeface="Arial"/>
              </a:rPr>
              <a:t> Fiscal de Pernambuco para 2025</a:t>
            </a:r>
            <a:r>
              <a:rPr lang="en-US" sz="2800" b="1" dirty="0"/>
              <a:t> </a:t>
            </a:r>
            <a:endParaRPr lang="pt-BR" sz="2800" b="1"/>
          </a:p>
        </p:txBody>
      </p:sp>
    </p:spTree>
    <p:extLst>
      <p:ext uri="{BB962C8B-B14F-4D97-AF65-F5344CB8AC3E}">
        <p14:creationId xmlns:p14="http://schemas.microsoft.com/office/powerpoint/2010/main" val="25704928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10590E-E2D7-4E5E-D609-F922A45D5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AFF8AC7-78D8-3AA4-B70B-5082081550D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45B539-9A68-9202-B569-80F8D5F2EB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4" y="1145308"/>
            <a:ext cx="7600263" cy="4860947"/>
          </a:xfrm>
        </p:spPr>
        <p:txBody>
          <a:bodyPr anchor="b">
            <a:normAutofit/>
          </a:bodyPr>
          <a:lstStyle/>
          <a:p>
            <a:r>
              <a:rPr lang="pt-BR" sz="7600" dirty="0"/>
              <a:t>Plano</a:t>
            </a:r>
            <a:r>
              <a:rPr lang="pt-BR" sz="7600" dirty="0">
                <a:ea typeface="+mj-lt"/>
                <a:cs typeface="+mj-lt"/>
              </a:rPr>
              <a:t> de Promoção do Equilíbrio Fiscal (PEF)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5E7B71-3DE1-DB6E-A16C-421D691123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75542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3290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5E9577-582C-2A15-6537-5C9892963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BBBD52-83F1-D4FF-5678-84CB2BE8C1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DE7B0C-2C89-888E-A3DA-1EB805CB5F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B8C4019-BF15-F86E-2811-5EA32AC1516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B85981-F79B-8B8A-5A37-1DC10637A5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2D0DF1C-D0FB-00CA-BB53-06302FCEFB98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17824" y="727595"/>
            <a:ext cx="6766560" cy="535354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b="1" dirty="0"/>
              <a:t>Adesão ao PEF</a:t>
            </a:r>
            <a:endParaRPr lang="pt-BR"/>
          </a:p>
          <a:p>
            <a:pPr marL="285750" lvl="1" indent="-285750" algn="just">
              <a:lnSpc>
                <a:spcPct val="150000"/>
              </a:lnSpc>
            </a:pPr>
            <a:r>
              <a:rPr lang="pt-BR" sz="2000" u="sng" dirty="0"/>
              <a:t>Habilitou os entes subnacionais com </a:t>
            </a:r>
            <a:r>
              <a:rPr lang="pt-BR" sz="2000" u="sng" err="1"/>
              <a:t>Capag</a:t>
            </a:r>
            <a:r>
              <a:rPr lang="pt-BR" sz="2000" u="sng" dirty="0"/>
              <a:t> insuficiente</a:t>
            </a:r>
            <a:r>
              <a:rPr lang="pt-BR" sz="2000" dirty="0"/>
              <a:t> (C ou D) a se tornarem elegíveis à contratação de operações de crédito com garantia da União</a:t>
            </a:r>
          </a:p>
          <a:p>
            <a:pPr marL="285750" lvl="1" indent="-285750" algn="just">
              <a:lnSpc>
                <a:spcPct val="150000"/>
              </a:lnSpc>
            </a:pPr>
            <a:r>
              <a:rPr lang="pt-BR" sz="2000" u="sng" dirty="0"/>
              <a:t>Adesão de Pernambuco em 2024</a:t>
            </a:r>
          </a:p>
          <a:p>
            <a:pPr marL="742950" lvl="2" algn="just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pt-BR" sz="2000" dirty="0"/>
              <a:t>Obteve</a:t>
            </a:r>
            <a:r>
              <a:rPr lang="pt-BR" sz="2000" dirty="0">
                <a:ea typeface="+mn-lt"/>
                <a:cs typeface="+mn-lt"/>
              </a:rPr>
              <a:t> o limite de R$ 3.404.711.878,68 para novas contratações de crédito, sem consumir o Espaço Fiscal de cada ano</a:t>
            </a:r>
          </a:p>
          <a:p>
            <a:pPr marL="742950" lvl="2" algn="just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pt-BR" sz="2000" dirty="0">
                <a:ea typeface="+mn-lt"/>
                <a:cs typeface="+mn-lt"/>
              </a:rPr>
              <a:t>O montante total divide-se em três partes iguais de R$ 1.134.903.959,56, que serão autorizadas à medida que Pernambuco cumpra os requisitos estabelecidos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54DB122-B749-C359-9CF0-D04954EE1A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Calendário&#10;&#10;O conteúdo gerado por IA pode estar incorreto.">
            <a:extLst>
              <a:ext uri="{FF2B5EF4-FFF2-40B4-BE49-F238E27FC236}">
                <a16:creationId xmlns:a16="http://schemas.microsoft.com/office/drawing/2014/main" id="{EA7ED157-C642-302E-6A1B-BFA58CB844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l="30185" r="30185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0D1719C-4739-028C-8051-AF47BF96F63F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</p:spTree>
    <p:extLst>
      <p:ext uri="{BB962C8B-B14F-4D97-AF65-F5344CB8AC3E}">
        <p14:creationId xmlns:p14="http://schemas.microsoft.com/office/powerpoint/2010/main" val="19502076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9535F4-E8D0-80E3-CAF5-74265151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CB86BD-1F3B-8CFA-872D-3614A9BEBE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6D17DE-4128-9197-23AC-86FE9DB50D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F9CC91E-66C2-4C76-4E90-E0E3D3BFF0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269EF2-F5F5-29DE-0616-9F92445924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90AA60-D707-5124-AA25-57EE1C6C1D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5C8BF1A-B214-150B-2A71-C76BC5219E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151463"/>
              </p:ext>
            </p:extLst>
          </p:nvPr>
        </p:nvGraphicFramePr>
        <p:xfrm>
          <a:off x="649940" y="672352"/>
          <a:ext cx="10887928" cy="5535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9324">
                  <a:extLst>
                    <a:ext uri="{9D8B030D-6E8A-4147-A177-3AD203B41FA5}">
                      <a16:colId xmlns:a16="http://schemas.microsoft.com/office/drawing/2014/main" val="1548737774"/>
                    </a:ext>
                  </a:extLst>
                </a:gridCol>
                <a:gridCol w="3813786">
                  <a:extLst>
                    <a:ext uri="{9D8B030D-6E8A-4147-A177-3AD203B41FA5}">
                      <a16:colId xmlns:a16="http://schemas.microsoft.com/office/drawing/2014/main" val="2468988012"/>
                    </a:ext>
                  </a:extLst>
                </a:gridCol>
                <a:gridCol w="3804818">
                  <a:extLst>
                    <a:ext uri="{9D8B030D-6E8A-4147-A177-3AD203B41FA5}">
                      <a16:colId xmlns:a16="http://schemas.microsoft.com/office/drawing/2014/main" val="1440274113"/>
                    </a:ext>
                  </a:extLst>
                </a:gridCol>
              </a:tblGrid>
              <a:tr h="85699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1ª Liberação</a:t>
                      </a:r>
                      <a:br>
                        <a:rPr lang="pt-BR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</a:b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(Cumprido)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2ª Liberação</a:t>
                      </a:r>
                      <a:br>
                        <a:rPr lang="pt-BR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</a:b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(Não há informações*)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3ª Liberação</a:t>
                      </a:r>
                      <a:br>
                        <a:rPr lang="pt-BR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</a:br>
                      <a:r>
                        <a:rPr lang="pt-BR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(Apenas em 2026)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584658"/>
                  </a:ext>
                </a:extLst>
              </a:tr>
              <a:tr h="4678713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Aprovação das leis e atos de que trata o art. 4º da Lei Complementar nº 178, de 2021, conforme avaliação da PGFN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Cumprimento das metas para o exercício de 2024</a:t>
                      </a:r>
                      <a:endParaRPr lang="pt-BR" dirty="0">
                        <a:effectLst/>
                        <a:latin typeface="Arial"/>
                      </a:endParaRPr>
                    </a:p>
                    <a:p>
                      <a:pPr algn="just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/>
                      </a:r>
                      <a:b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</a:b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Observância do limite total para despesas com pessoal em 2024</a:t>
                      </a:r>
                      <a:endParaRPr lang="pt-BR" dirty="0">
                        <a:effectLst/>
                        <a:latin typeface="Arial"/>
                      </a:endParaRPr>
                    </a:p>
                    <a:p>
                      <a:pPr algn="just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/>
                      </a:r>
                      <a:b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</a:b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Realização de leilão de passivos do Sistema de Assistência à Saúde dos Servidores do Estado de Pernambuco (</a:t>
                      </a:r>
                      <a:r>
                        <a:rPr lang="pt-BR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Sassepe</a:t>
                      </a: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), até 30 de junho de 2025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Cumprimento das metas para o exercício de 2025</a:t>
                      </a:r>
                      <a:endParaRPr lang="pt-BR" dirty="0">
                        <a:effectLst/>
                        <a:latin typeface="Arial"/>
                      </a:endParaRPr>
                    </a:p>
                    <a:p>
                      <a:pPr algn="just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/>
                      </a:r>
                      <a:b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</a:b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Observância do limite total para despesas com pessoal em 2025</a:t>
                      </a:r>
                      <a:endParaRPr lang="pt-BR" dirty="0">
                        <a:effectLst/>
                        <a:latin typeface="Arial"/>
                      </a:endParaRPr>
                    </a:p>
                    <a:p>
                      <a:pPr lvl="0" algn="just">
                        <a:buNone/>
                      </a:pP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/>
                      </a:r>
                      <a:b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</a:br>
                      <a:r>
                        <a:rPr lang="pt-BR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Obter nota de capacidade de pagamento A, A+, B ou B+</a:t>
                      </a:r>
                      <a:endParaRPr lang="pt-BR" dirty="0">
                        <a:effectLst/>
                        <a:latin typeface="Ari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216282"/>
                  </a:ext>
                </a:extLst>
              </a:tr>
            </a:tbl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334BA3DA-F40F-7DBD-8C1E-88497BFE7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84" y="141196"/>
            <a:ext cx="11360970" cy="59041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 err="1">
                <a:ea typeface="+mj-lt"/>
                <a:cs typeface="+mj-lt"/>
              </a:rPr>
              <a:t>Condições</a:t>
            </a:r>
            <a:r>
              <a:rPr lang="en-US" sz="2800" dirty="0">
                <a:ea typeface="+mj-lt"/>
                <a:cs typeface="+mj-lt"/>
              </a:rPr>
              <a:t> para a </a:t>
            </a:r>
            <a:r>
              <a:rPr lang="en-US" sz="2800" dirty="0" err="1">
                <a:ea typeface="+mj-lt"/>
                <a:cs typeface="+mj-lt"/>
              </a:rPr>
              <a:t>contratação</a:t>
            </a:r>
            <a:r>
              <a:rPr lang="en-US" sz="2800" dirty="0">
                <a:ea typeface="+mj-lt"/>
                <a:cs typeface="+mj-lt"/>
              </a:rPr>
              <a:t> dos </a:t>
            </a:r>
            <a:r>
              <a:rPr lang="en-US" sz="2800" dirty="0" err="1">
                <a:ea typeface="+mj-lt"/>
                <a:cs typeface="+mj-lt"/>
              </a:rPr>
              <a:t>recursos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liberados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pelo</a:t>
            </a:r>
            <a:r>
              <a:rPr lang="en-US" sz="2800" dirty="0">
                <a:ea typeface="+mj-lt"/>
                <a:cs typeface="+mj-lt"/>
              </a:rPr>
              <a:t> PEF</a:t>
            </a:r>
            <a:endParaRPr lang="pt-BR" sz="280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3745300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A193D-26CA-D481-07DF-6C64ED532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E240CD-A0C4-93DA-11B7-5472DA52B3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1B5B83C-BE38-BFD4-07BC-905A6D8214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367F751-1821-CB44-B5D9-7ACD24B548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1D6CD8-FEBA-141C-CE3B-EF6C8956D6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448405-4746-807F-698F-D69D2283F801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17824" y="727595"/>
            <a:ext cx="6766560" cy="535354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b="1" dirty="0"/>
              <a:t>Autorizações da </a:t>
            </a:r>
            <a:r>
              <a:rPr lang="pt-BR" b="1" dirty="0" err="1"/>
              <a:t>Alepe</a:t>
            </a:r>
            <a:endParaRPr lang="pt-BR" dirty="0" err="1"/>
          </a:p>
          <a:p>
            <a:pPr marL="285750" lvl="1" indent="-285750" algn="just">
              <a:lnSpc>
                <a:spcPct val="150000"/>
              </a:lnSpc>
            </a:pPr>
            <a:r>
              <a:rPr lang="pt-BR" sz="2000" dirty="0"/>
              <a:t>A </a:t>
            </a:r>
            <a:r>
              <a:rPr lang="pt-BR" sz="2000" dirty="0" err="1"/>
              <a:t>Alepe</a:t>
            </a:r>
            <a:r>
              <a:rPr lang="pt-BR" sz="2000" dirty="0"/>
              <a:t> já autorizou, por meio da </a:t>
            </a:r>
            <a:r>
              <a:rPr lang="pt-BR" sz="2000" b="1" dirty="0">
                <a:highlight>
                  <a:srgbClr val="ABCBEC"/>
                </a:highlight>
              </a:rPr>
              <a:t>Lei nº </a:t>
            </a:r>
            <a:r>
              <a:rPr lang="pt-BR" sz="2000" b="1" dirty="0">
                <a:highlight>
                  <a:srgbClr val="A8CCEE"/>
                </a:highlight>
              </a:rPr>
              <a:t>18.730/2024</a:t>
            </a:r>
            <a:r>
              <a:rPr lang="pt-BR" sz="2000" dirty="0"/>
              <a:t>, a contratação de empréstimos no montante integral autorizado pelo PEF (R$ 3,40 bilhões)</a:t>
            </a:r>
          </a:p>
          <a:p>
            <a:pPr marL="285750" lvl="1" indent="-285750" algn="just">
              <a:lnSpc>
                <a:spcPct val="150000"/>
              </a:lnSpc>
            </a:pPr>
            <a:r>
              <a:rPr lang="pt-BR" sz="2000" dirty="0">
                <a:ea typeface="+mn-lt"/>
                <a:cs typeface="+mn-lt"/>
              </a:rPr>
              <a:t>Desse montante, Pernambuco tem, pelo menos, uma parcela de R$ 1,13 bilhão à disposição para contratação</a:t>
            </a:r>
          </a:p>
          <a:p>
            <a:pPr marL="742950" lvl="2" indent="-285750" algn="just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pt-BR" sz="1800" dirty="0">
                <a:ea typeface="+mn-lt"/>
                <a:cs typeface="+mn-lt"/>
              </a:rPr>
              <a:t>Secretário de Planejamento: a segunda parcela de R$ 1,13 bilhão deverá ser autorizada no segundo semestre de 2025</a:t>
            </a:r>
          </a:p>
          <a:p>
            <a:pPr marL="742950" lvl="2" indent="-285750" algn="just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pt-BR" sz="1800" dirty="0">
                <a:ea typeface="+mn-lt"/>
                <a:cs typeface="+mn-lt"/>
              </a:rPr>
              <a:t>Desses recursos, o Governo realizou a contratação de apenas R$ 288 milhões: contrato 0642373-09/2024 com a Caixa Econômica </a:t>
            </a:r>
            <a:endParaRPr lang="pt-BR" sz="1800"/>
          </a:p>
          <a:p>
            <a:pPr marL="742950" lvl="2" indent="-285750" algn="just">
              <a:lnSpc>
                <a:spcPct val="150000"/>
              </a:lnSpc>
              <a:buFont typeface="Wingdings" panose="020B0604020202020204" pitchFamily="34" charset="0"/>
              <a:buChar char="§"/>
            </a:pPr>
            <a:endParaRPr lang="pt-BR" sz="1800" dirty="0"/>
          </a:p>
          <a:p>
            <a:pPr lvl="1" algn="just"/>
            <a:endParaRPr lang="en-US" dirty="0">
              <a:ea typeface="+mn-lt"/>
              <a:cs typeface="+mn-lt"/>
            </a:endParaRPr>
          </a:p>
          <a:p>
            <a:pPr marL="285750" lvl="1" indent="-285750" algn="just">
              <a:lnSpc>
                <a:spcPct val="150000"/>
              </a:lnSpc>
            </a:pPr>
            <a:endParaRPr lang="pt-BR" sz="2000" dirty="0">
              <a:ea typeface="+mn-lt"/>
              <a:cs typeface="+mn-lt"/>
            </a:endParaRPr>
          </a:p>
          <a:p>
            <a:pPr marL="285750" lvl="1" indent="-285750" algn="just">
              <a:lnSpc>
                <a:spcPct val="150000"/>
              </a:lnSpc>
            </a:pPr>
            <a:endParaRPr lang="pt-BR" sz="2000" u="sng" dirty="0">
              <a:ea typeface="+mn-lt"/>
              <a:cs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38AD08C-4CAB-CA63-711F-673C8F3814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Calendário&#10;&#10;O conteúdo gerado por IA pode estar incorreto.">
            <a:extLst>
              <a:ext uri="{FF2B5EF4-FFF2-40B4-BE49-F238E27FC236}">
                <a16:creationId xmlns:a16="http://schemas.microsoft.com/office/drawing/2014/main" id="{93DF72F4-539F-FC3B-BA55-B00C3BC1B2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l="30185" r="30185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410933C-5397-F244-3BF9-052F0D28F422}"/>
              </a:ext>
            </a:extLst>
          </p:cNvPr>
          <p:cNvSpPr txBox="1"/>
          <p:nvPr/>
        </p:nvSpPr>
        <p:spPr>
          <a:xfrm>
            <a:off x="8115300" y="6858000"/>
            <a:ext cx="4076700" cy="3175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en-US"/>
              <a:t>ThePhoto de PhotoAuthor está licenciada sob CCYYSA.</a:t>
            </a:r>
          </a:p>
        </p:txBody>
      </p:sp>
    </p:spTree>
    <p:extLst>
      <p:ext uri="{BB962C8B-B14F-4D97-AF65-F5344CB8AC3E}">
        <p14:creationId xmlns:p14="http://schemas.microsoft.com/office/powerpoint/2010/main" val="15541135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D651B9-3420-E896-449A-010FE44D0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67A6123-364A-4183-E7DF-3049213960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D49B75-583A-E2FA-DF59-28D32E1C6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954138F-B9F0-1708-3993-B2CEBA8809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0BB7B5F-A074-D96E-474E-FF55230ED0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1F3276-08A6-A0BE-FBDF-824C5F8AE1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1">
            <a:extLst>
              <a:ext uri="{FF2B5EF4-FFF2-40B4-BE49-F238E27FC236}">
                <a16:creationId xmlns:a16="http://schemas.microsoft.com/office/drawing/2014/main" id="{83CD1C4B-92F0-43C1-9F61-906965153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590" y="141196"/>
            <a:ext cx="11360970" cy="59041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ea typeface="+mj-lt"/>
                <a:cs typeface="+mj-lt"/>
              </a:rPr>
              <a:t>Valores </a:t>
            </a:r>
            <a:r>
              <a:rPr lang="en-US" sz="2800" dirty="0" err="1">
                <a:ea typeface="+mj-lt"/>
                <a:cs typeface="+mj-lt"/>
              </a:rPr>
              <a:t>disponíveis</a:t>
            </a:r>
            <a:r>
              <a:rPr lang="en-US" sz="2800" dirty="0">
                <a:ea typeface="+mj-lt"/>
                <a:cs typeface="+mj-lt"/>
              </a:rPr>
              <a:t> para </a:t>
            </a:r>
            <a:r>
              <a:rPr lang="en-US" sz="2800" dirty="0" err="1">
                <a:ea typeface="+mj-lt"/>
                <a:cs typeface="+mj-lt"/>
              </a:rPr>
              <a:t>contratação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em</a:t>
            </a:r>
            <a:r>
              <a:rPr lang="en-US" sz="2800" dirty="0">
                <a:ea typeface="+mj-lt"/>
                <a:cs typeface="+mj-lt"/>
              </a:rPr>
              <a:t> 2025</a:t>
            </a:r>
            <a:endParaRPr lang="pt-BR" sz="2800" dirty="0">
              <a:ea typeface="+mj-lt"/>
              <a:cs typeface="+mj-lt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D47F755-F2C7-3D04-CBB4-69A616D35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218108"/>
              </p:ext>
            </p:extLst>
          </p:nvPr>
        </p:nvGraphicFramePr>
        <p:xfrm>
          <a:off x="-2615" y="665181"/>
          <a:ext cx="12197769" cy="5253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3209">
                  <a:extLst>
                    <a:ext uri="{9D8B030D-6E8A-4147-A177-3AD203B41FA5}">
                      <a16:colId xmlns:a16="http://schemas.microsoft.com/office/drawing/2014/main" val="2769062603"/>
                    </a:ext>
                  </a:extLst>
                </a:gridCol>
                <a:gridCol w="2513640">
                  <a:extLst>
                    <a:ext uri="{9D8B030D-6E8A-4147-A177-3AD203B41FA5}">
                      <a16:colId xmlns:a16="http://schemas.microsoft.com/office/drawing/2014/main" val="3477311471"/>
                    </a:ext>
                  </a:extLst>
                </a:gridCol>
                <a:gridCol w="2513640">
                  <a:extLst>
                    <a:ext uri="{9D8B030D-6E8A-4147-A177-3AD203B41FA5}">
                      <a16:colId xmlns:a16="http://schemas.microsoft.com/office/drawing/2014/main" val="3128289060"/>
                    </a:ext>
                  </a:extLst>
                </a:gridCol>
                <a:gridCol w="2513640">
                  <a:extLst>
                    <a:ext uri="{9D8B030D-6E8A-4147-A177-3AD203B41FA5}">
                      <a16:colId xmlns:a16="http://schemas.microsoft.com/office/drawing/2014/main" val="1344277560"/>
                    </a:ext>
                  </a:extLst>
                </a:gridCol>
                <a:gridCol w="2513640">
                  <a:extLst>
                    <a:ext uri="{9D8B030D-6E8A-4147-A177-3AD203B41FA5}">
                      <a16:colId xmlns:a16="http://schemas.microsoft.com/office/drawing/2014/main" val="2334929992"/>
                    </a:ext>
                  </a:extLst>
                </a:gridCol>
              </a:tblGrid>
              <a:tr h="11689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Tipo de Limite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Autorizado pela </a:t>
                      </a:r>
                      <a:r>
                        <a:rPr lang="pt-BR" sz="2000" b="1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Alepe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Limite da STN*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Contratado /</a:t>
                      </a:r>
                      <a:b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</a:b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Em contratação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Saldo a contratar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334262"/>
                  </a:ext>
                </a:extLst>
              </a:tr>
              <a:tr h="1361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Espaço Fiscal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1.749.662.648,77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1.513.205.279,42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1.097.000.000,00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416.205.279,42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720447"/>
                  </a:ext>
                </a:extLst>
              </a:tr>
              <a:tr h="1361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PEF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3.404.711.878,68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2.269.807.919,12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288.000.000,00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1.981.807.919,12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270666"/>
                  </a:ext>
                </a:extLst>
              </a:tr>
              <a:tr h="1361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Total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5.154.374.527,45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3.783.013.198,54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1.385.000.000,00 </a:t>
                      </a:r>
                      <a:endParaRPr lang="pt-BR" sz="2000"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0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</a:rPr>
                        <a:t>2.398.013.198,54 </a:t>
                      </a:r>
                      <a:endParaRPr lang="pt-BR" sz="200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221020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88BD4335-FD62-435A-2B48-D0A56A6A1DF2}"/>
              </a:ext>
            </a:extLst>
          </p:cNvPr>
          <p:cNvSpPr txBox="1"/>
          <p:nvPr/>
        </p:nvSpPr>
        <p:spPr>
          <a:xfrm>
            <a:off x="398929" y="6203576"/>
            <a:ext cx="999340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400">
                <a:latin typeface="Arial"/>
                <a:cs typeface="Arial"/>
              </a:rPr>
              <a:t>* Considerando que Pernambuco terá a liberação da 2ª parcela do PEF no segundo semestre.</a:t>
            </a:r>
          </a:p>
        </p:txBody>
      </p:sp>
    </p:spTree>
    <p:extLst>
      <p:ext uri="{BB962C8B-B14F-4D97-AF65-F5344CB8AC3E}">
        <p14:creationId xmlns:p14="http://schemas.microsoft.com/office/powerpoint/2010/main" val="390006059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4970</Words>
  <Application>Microsoft Office PowerPoint</Application>
  <PresentationFormat>Widescreen</PresentationFormat>
  <Paragraphs>514</Paragraphs>
  <Slides>47</Slides>
  <Notes>47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6" baseType="lpstr">
      <vt:lpstr>Arial</vt:lpstr>
      <vt:lpstr>Calibri</vt:lpstr>
      <vt:lpstr>Calisto MT</vt:lpstr>
      <vt:lpstr>Courier New</vt:lpstr>
      <vt:lpstr>Neue Haas Grotesk Text Pro</vt:lpstr>
      <vt:lpstr>Times New Roman</vt:lpstr>
      <vt:lpstr>Univers Condensed</vt:lpstr>
      <vt:lpstr>Wingdings</vt:lpstr>
      <vt:lpstr>ChronicleVTI</vt:lpstr>
      <vt:lpstr>Operações de crédito no estado de Pernambuco 2023-2025</vt:lpstr>
      <vt:lpstr>Apresentação do PowerPoint</vt:lpstr>
      <vt:lpstr>Parte I: Projeto de lei nº 2.692/2025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Parte II: Contrato com a CEF (Lei nº 18.151/2023)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Operações de crédito no estado de Pernambuco 2023-2025</vt:lpstr>
      <vt:lpstr>Material extra para consulta</vt:lpstr>
      <vt:lpstr>Apresentação do PowerPoint</vt:lpstr>
      <vt:lpstr>Empréstimos contratados pela atual Gestão </vt:lpstr>
      <vt:lpstr>Execução dos contratos assinados pela atual Gestão </vt:lpstr>
      <vt:lpstr>Saldo em aberto das leis aprovadas desde 2023 </vt:lpstr>
      <vt:lpstr>LIMITES dA STN PARA NOVAS CONTRAtações</vt:lpstr>
      <vt:lpstr> Consumo do Espaço Fiscal em Pernambuco</vt:lpstr>
      <vt:lpstr>Apresentação do PowerPoint</vt:lpstr>
      <vt:lpstr>Apresentação do PowerPoint</vt:lpstr>
      <vt:lpstr>Plano de Promoção do Equilíbrio Fiscal (PEF)</vt:lpstr>
      <vt:lpstr>Apresentação do PowerPoint</vt:lpstr>
      <vt:lpstr>Condições para a contratação dos recursos liberados pelo PEF</vt:lpstr>
      <vt:lpstr>Apresentação do PowerPoint</vt:lpstr>
      <vt:lpstr>Valores disponíveis para contratação em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Operações de crédito no estado de Pernambuco 2023-2025</dc:title>
  <dc:creator/>
  <cp:lastModifiedBy>Alexandre Torres Vasconcelos</cp:lastModifiedBy>
  <cp:revision>894</cp:revision>
  <dcterms:created xsi:type="dcterms:W3CDTF">2025-05-22T14:26:15Z</dcterms:created>
  <dcterms:modified xsi:type="dcterms:W3CDTF">2025-05-26T14:41:04Z</dcterms:modified>
</cp:coreProperties>
</file>